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</p:sldMasterIdLst>
  <p:notesMasterIdLst>
    <p:notesMasterId r:id="rId5"/>
  </p:notesMasterIdLst>
  <p:sldIdLst>
    <p:sldId id="301" r:id="rId4"/>
    <p:sldId id="302" r:id="rId6"/>
    <p:sldId id="320" r:id="rId7"/>
    <p:sldId id="304" r:id="rId8"/>
    <p:sldId id="305" r:id="rId9"/>
    <p:sldId id="315" r:id="rId10"/>
    <p:sldId id="310" r:id="rId11"/>
    <p:sldId id="319" r:id="rId12"/>
    <p:sldId id="321" r:id="rId13"/>
    <p:sldId id="341" r:id="rId14"/>
    <p:sldId id="322" r:id="rId15"/>
    <p:sldId id="342" r:id="rId16"/>
    <p:sldId id="324" r:id="rId17"/>
    <p:sldId id="343" r:id="rId18"/>
    <p:sldId id="330" r:id="rId19"/>
    <p:sldId id="331" r:id="rId20"/>
    <p:sldId id="344" r:id="rId21"/>
    <p:sldId id="332" r:id="rId22"/>
    <p:sldId id="340" r:id="rId23"/>
    <p:sldId id="345" r:id="rId24"/>
    <p:sldId id="334" r:id="rId25"/>
    <p:sldId id="335" r:id="rId26"/>
    <p:sldId id="348" r:id="rId27"/>
    <p:sldId id="333" r:id="rId28"/>
    <p:sldId id="336" r:id="rId29"/>
    <p:sldId id="337" r:id="rId30"/>
    <p:sldId id="339" r:id="rId31"/>
    <p:sldId id="347" r:id="rId32"/>
    <p:sldId id="346" r:id="rId33"/>
    <p:sldId id="338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6295"/>
    <a:srgbClr val="257CBD"/>
    <a:srgbClr val="1482AC"/>
    <a:srgbClr val="1E2B57"/>
    <a:srgbClr val="0A5985"/>
    <a:srgbClr val="102872"/>
    <a:srgbClr val="9A1B7A"/>
    <a:srgbClr val="5C1C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2273" autoAdjust="0"/>
  </p:normalViewPr>
  <p:slideViewPr>
    <p:cSldViewPr snapToGrid="0">
      <p:cViewPr varScale="1">
        <p:scale>
          <a:sx n="83" d="100"/>
          <a:sy n="83" d="100"/>
        </p:scale>
        <p:origin x="82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AD43C-5C62-42D3-A7AB-7CA0B87DEA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412020-890B-4198-ABC0-DCFE55E7498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12020-890B-4198-ABC0-DCFE55E749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12020-890B-4198-ABC0-DCFE55E749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12020-890B-4198-ABC0-DCFE55E749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12020-890B-4198-ABC0-DCFE55E749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12020-890B-4198-ABC0-DCFE55E749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12020-890B-4198-ABC0-DCFE55E749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12020-890B-4198-ABC0-DCFE55E749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12020-890B-4198-ABC0-DCFE55E749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12020-890B-4198-ABC0-DCFE55E749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12020-890B-4198-ABC0-DCFE55E749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12020-890B-4198-ABC0-DCFE55E749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12020-890B-4198-ABC0-DCFE55E749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12020-890B-4198-ABC0-DCFE55E749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12020-890B-4198-ABC0-DCFE55E749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12020-890B-4198-ABC0-DCFE55E749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12020-890B-4198-ABC0-DCFE55E749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12020-890B-4198-ABC0-DCFE55E749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12020-890B-4198-ABC0-DCFE55E749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12020-890B-4198-ABC0-DCFE55E749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12020-890B-4198-ABC0-DCFE55E749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12020-890B-4198-ABC0-DCFE55E749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12020-890B-4198-ABC0-DCFE55E749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12020-890B-4198-ABC0-DCFE55E749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12020-890B-4198-ABC0-DCFE55E749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12020-890B-4198-ABC0-DCFE55E749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12020-890B-4198-ABC0-DCFE55E749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12020-890B-4198-ABC0-DCFE55E749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12020-890B-4198-ABC0-DCFE55E749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12020-890B-4198-ABC0-DCFE55E749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12020-890B-4198-ABC0-DCFE55E749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724C3-94B4-4070-A37C-78EC73D06A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CDAAB-C0A6-4FD1-AA53-D3E6AAF894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724C3-94B4-4070-A37C-78EC73D06A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CDAAB-C0A6-4FD1-AA53-D3E6AAF894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6724C3-94B4-4070-A37C-78EC73D06A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CDAAB-C0A6-4FD1-AA53-D3E6AAF8941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6724C3-94B4-4070-A37C-78EC73D06AE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CDAAB-C0A6-4FD1-AA53-D3E6AAF8941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jpeg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-1" y="1606523"/>
            <a:ext cx="12192001" cy="3771900"/>
          </a:xfrm>
          <a:prstGeom prst="roundRect">
            <a:avLst>
              <a:gd name="adj" fmla="val 50000"/>
            </a:avLst>
          </a:prstGeom>
          <a:solidFill>
            <a:srgbClr val="1D6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椭圆 2"/>
          <p:cNvSpPr/>
          <p:nvPr/>
        </p:nvSpPr>
        <p:spPr>
          <a:xfrm>
            <a:off x="728815" y="624962"/>
            <a:ext cx="2247900" cy="22479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92100" dist="152400" dir="2700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981684" y="2660713"/>
            <a:ext cx="52629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图像分类系统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0"/>
          <p:cNvSpPr txBox="1"/>
          <p:nvPr/>
        </p:nvSpPr>
        <p:spPr>
          <a:xfrm>
            <a:off x="2456926" y="4112084"/>
            <a:ext cx="8576992" cy="1077194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sz="3200" spc="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Image Classification System</a:t>
            </a:r>
            <a:endParaRPr lang="en-US" altLang="zh-CN" sz="3200" spc="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3200" spc="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363368" y="5812848"/>
            <a:ext cx="5628675" cy="484463"/>
            <a:chOff x="8655444" y="6069066"/>
            <a:chExt cx="5628675" cy="484463"/>
          </a:xfrm>
        </p:grpSpPr>
        <p:sp>
          <p:nvSpPr>
            <p:cNvPr id="14" name="Freeform 7"/>
            <p:cNvSpPr>
              <a:spLocks noChangeAspect="1" noEditPoints="1"/>
            </p:cNvSpPr>
            <p:nvPr/>
          </p:nvSpPr>
          <p:spPr bwMode="auto">
            <a:xfrm>
              <a:off x="8655444" y="6069066"/>
              <a:ext cx="462900" cy="466244"/>
            </a:xfrm>
            <a:custGeom>
              <a:avLst/>
              <a:gdLst>
                <a:gd name="T0" fmla="*/ 661 w 904"/>
                <a:gd name="T1" fmla="*/ 461 h 905"/>
                <a:gd name="T2" fmla="*/ 661 w 904"/>
                <a:gd name="T3" fmla="*/ 339 h 905"/>
                <a:gd name="T4" fmla="*/ 605 w 904"/>
                <a:gd name="T5" fmla="*/ 339 h 905"/>
                <a:gd name="T6" fmla="*/ 605 w 904"/>
                <a:gd name="T7" fmla="*/ 461 h 905"/>
                <a:gd name="T8" fmla="*/ 456 w 904"/>
                <a:gd name="T9" fmla="*/ 610 h 905"/>
                <a:gd name="T10" fmla="*/ 453 w 904"/>
                <a:gd name="T11" fmla="*/ 610 h 905"/>
                <a:gd name="T12" fmla="*/ 452 w 904"/>
                <a:gd name="T13" fmla="*/ 610 h 905"/>
                <a:gd name="T14" fmla="*/ 451 w 904"/>
                <a:gd name="T15" fmla="*/ 610 h 905"/>
                <a:gd name="T16" fmla="*/ 448 w 904"/>
                <a:gd name="T17" fmla="*/ 610 h 905"/>
                <a:gd name="T18" fmla="*/ 299 w 904"/>
                <a:gd name="T19" fmla="*/ 461 h 905"/>
                <a:gd name="T20" fmla="*/ 299 w 904"/>
                <a:gd name="T21" fmla="*/ 339 h 905"/>
                <a:gd name="T22" fmla="*/ 244 w 904"/>
                <a:gd name="T23" fmla="*/ 339 h 905"/>
                <a:gd name="T24" fmla="*/ 244 w 904"/>
                <a:gd name="T25" fmla="*/ 461 h 905"/>
                <a:gd name="T26" fmla="*/ 419 w 904"/>
                <a:gd name="T27" fmla="*/ 664 h 905"/>
                <a:gd name="T28" fmla="*/ 419 w 904"/>
                <a:gd name="T29" fmla="*/ 752 h 905"/>
                <a:gd name="T30" fmla="*/ 295 w 904"/>
                <a:gd name="T31" fmla="*/ 787 h 905"/>
                <a:gd name="T32" fmla="*/ 610 w 904"/>
                <a:gd name="T33" fmla="*/ 787 h 905"/>
                <a:gd name="T34" fmla="*/ 484 w 904"/>
                <a:gd name="T35" fmla="*/ 751 h 905"/>
                <a:gd name="T36" fmla="*/ 484 w 904"/>
                <a:gd name="T37" fmla="*/ 664 h 905"/>
                <a:gd name="T38" fmla="*/ 661 w 904"/>
                <a:gd name="T39" fmla="*/ 461 h 905"/>
                <a:gd name="T40" fmla="*/ 450 w 904"/>
                <a:gd name="T41" fmla="*/ 558 h 905"/>
                <a:gd name="T42" fmla="*/ 452 w 904"/>
                <a:gd name="T43" fmla="*/ 558 h 905"/>
                <a:gd name="T44" fmla="*/ 454 w 904"/>
                <a:gd name="T45" fmla="*/ 558 h 905"/>
                <a:gd name="T46" fmla="*/ 554 w 904"/>
                <a:gd name="T47" fmla="*/ 459 h 905"/>
                <a:gd name="T48" fmla="*/ 554 w 904"/>
                <a:gd name="T49" fmla="*/ 218 h 905"/>
                <a:gd name="T50" fmla="*/ 454 w 904"/>
                <a:gd name="T51" fmla="*/ 118 h 905"/>
                <a:gd name="T52" fmla="*/ 452 w 904"/>
                <a:gd name="T53" fmla="*/ 118 h 905"/>
                <a:gd name="T54" fmla="*/ 450 w 904"/>
                <a:gd name="T55" fmla="*/ 118 h 905"/>
                <a:gd name="T56" fmla="*/ 351 w 904"/>
                <a:gd name="T57" fmla="*/ 218 h 905"/>
                <a:gd name="T58" fmla="*/ 351 w 904"/>
                <a:gd name="T59" fmla="*/ 459 h 905"/>
                <a:gd name="T60" fmla="*/ 450 w 904"/>
                <a:gd name="T61" fmla="*/ 558 h 905"/>
                <a:gd name="T62" fmla="*/ 452 w 904"/>
                <a:gd name="T63" fmla="*/ 0 h 905"/>
                <a:gd name="T64" fmla="*/ 904 w 904"/>
                <a:gd name="T65" fmla="*/ 453 h 905"/>
                <a:gd name="T66" fmla="*/ 452 w 904"/>
                <a:gd name="T67" fmla="*/ 905 h 905"/>
                <a:gd name="T68" fmla="*/ 0 w 904"/>
                <a:gd name="T69" fmla="*/ 453 h 905"/>
                <a:gd name="T70" fmla="*/ 452 w 904"/>
                <a:gd name="T71" fmla="*/ 0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04" h="905">
                  <a:moveTo>
                    <a:pt x="661" y="461"/>
                  </a:moveTo>
                  <a:lnTo>
                    <a:pt x="661" y="339"/>
                  </a:lnTo>
                  <a:cubicBezTo>
                    <a:pt x="661" y="304"/>
                    <a:pt x="605" y="304"/>
                    <a:pt x="605" y="339"/>
                  </a:cubicBezTo>
                  <a:lnTo>
                    <a:pt x="605" y="461"/>
                  </a:lnTo>
                  <a:cubicBezTo>
                    <a:pt x="605" y="543"/>
                    <a:pt x="538" y="610"/>
                    <a:pt x="456" y="610"/>
                  </a:cubicBezTo>
                  <a:cubicBezTo>
                    <a:pt x="455" y="610"/>
                    <a:pt x="454" y="610"/>
                    <a:pt x="453" y="610"/>
                  </a:cubicBezTo>
                  <a:lnTo>
                    <a:pt x="452" y="610"/>
                  </a:lnTo>
                  <a:lnTo>
                    <a:pt x="451" y="610"/>
                  </a:lnTo>
                  <a:cubicBezTo>
                    <a:pt x="450" y="610"/>
                    <a:pt x="449" y="610"/>
                    <a:pt x="448" y="610"/>
                  </a:cubicBezTo>
                  <a:cubicBezTo>
                    <a:pt x="366" y="610"/>
                    <a:pt x="299" y="543"/>
                    <a:pt x="299" y="461"/>
                  </a:cubicBezTo>
                  <a:lnTo>
                    <a:pt x="299" y="339"/>
                  </a:lnTo>
                  <a:cubicBezTo>
                    <a:pt x="299" y="304"/>
                    <a:pt x="244" y="304"/>
                    <a:pt x="244" y="339"/>
                  </a:cubicBezTo>
                  <a:cubicBezTo>
                    <a:pt x="244" y="355"/>
                    <a:pt x="244" y="461"/>
                    <a:pt x="244" y="461"/>
                  </a:cubicBezTo>
                  <a:cubicBezTo>
                    <a:pt x="244" y="564"/>
                    <a:pt x="320" y="650"/>
                    <a:pt x="419" y="664"/>
                  </a:cubicBezTo>
                  <a:lnTo>
                    <a:pt x="419" y="752"/>
                  </a:lnTo>
                  <a:lnTo>
                    <a:pt x="295" y="787"/>
                  </a:lnTo>
                  <a:lnTo>
                    <a:pt x="610" y="787"/>
                  </a:lnTo>
                  <a:lnTo>
                    <a:pt x="484" y="751"/>
                  </a:lnTo>
                  <a:lnTo>
                    <a:pt x="484" y="664"/>
                  </a:lnTo>
                  <a:cubicBezTo>
                    <a:pt x="584" y="650"/>
                    <a:pt x="661" y="564"/>
                    <a:pt x="661" y="461"/>
                  </a:cubicBezTo>
                  <a:close/>
                  <a:moveTo>
                    <a:pt x="450" y="558"/>
                  </a:moveTo>
                  <a:cubicBezTo>
                    <a:pt x="451" y="558"/>
                    <a:pt x="451" y="558"/>
                    <a:pt x="452" y="558"/>
                  </a:cubicBezTo>
                  <a:cubicBezTo>
                    <a:pt x="453" y="558"/>
                    <a:pt x="453" y="558"/>
                    <a:pt x="454" y="558"/>
                  </a:cubicBezTo>
                  <a:cubicBezTo>
                    <a:pt x="509" y="558"/>
                    <a:pt x="554" y="514"/>
                    <a:pt x="554" y="459"/>
                  </a:cubicBezTo>
                  <a:lnTo>
                    <a:pt x="554" y="218"/>
                  </a:lnTo>
                  <a:cubicBezTo>
                    <a:pt x="554" y="163"/>
                    <a:pt x="509" y="118"/>
                    <a:pt x="454" y="118"/>
                  </a:cubicBezTo>
                  <a:cubicBezTo>
                    <a:pt x="453" y="118"/>
                    <a:pt x="453" y="118"/>
                    <a:pt x="452" y="118"/>
                  </a:cubicBezTo>
                  <a:cubicBezTo>
                    <a:pt x="452" y="118"/>
                    <a:pt x="451" y="118"/>
                    <a:pt x="450" y="118"/>
                  </a:cubicBezTo>
                  <a:cubicBezTo>
                    <a:pt x="395" y="118"/>
                    <a:pt x="351" y="163"/>
                    <a:pt x="351" y="218"/>
                  </a:cubicBezTo>
                  <a:lnTo>
                    <a:pt x="351" y="459"/>
                  </a:lnTo>
                  <a:cubicBezTo>
                    <a:pt x="351" y="514"/>
                    <a:pt x="395" y="558"/>
                    <a:pt x="450" y="558"/>
                  </a:cubicBezTo>
                  <a:close/>
                  <a:moveTo>
                    <a:pt x="452" y="0"/>
                  </a:moveTo>
                  <a:cubicBezTo>
                    <a:pt x="702" y="0"/>
                    <a:pt x="904" y="203"/>
                    <a:pt x="904" y="453"/>
                  </a:cubicBezTo>
                  <a:cubicBezTo>
                    <a:pt x="904" y="702"/>
                    <a:pt x="702" y="905"/>
                    <a:pt x="452" y="905"/>
                  </a:cubicBezTo>
                  <a:cubicBezTo>
                    <a:pt x="202" y="905"/>
                    <a:pt x="0" y="702"/>
                    <a:pt x="0" y="453"/>
                  </a:cubicBezTo>
                  <a:cubicBezTo>
                    <a:pt x="0" y="203"/>
                    <a:pt x="202" y="0"/>
                    <a:pt x="452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1865" b="1">
                <a:solidFill>
                  <a:srgbClr val="1D629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TextBox 6"/>
            <p:cNvSpPr txBox="1"/>
            <p:nvPr/>
          </p:nvSpPr>
          <p:spPr>
            <a:xfrm>
              <a:off x="9242403" y="6091888"/>
              <a:ext cx="5041716" cy="461641"/>
            </a:xfrm>
            <a:prstGeom prst="rect">
              <a:avLst/>
            </a:prstGeom>
            <a:noFill/>
          </p:spPr>
          <p:txBody>
            <a:bodyPr wrap="none" lIns="91416" tIns="45708" rIns="91416" bIns="45708" rtlCol="0">
              <a:spAutoFit/>
            </a:bodyPr>
            <a:lstStyle>
              <a:defPPr>
                <a:defRPr lang="zh-CN"/>
              </a:defPPr>
              <a:lvl1pPr>
                <a:defRPr sz="2000">
                  <a:solidFill>
                    <a:schemeClr val="accent2"/>
                  </a:solidFill>
                  <a:latin typeface="+mn-ea"/>
                  <a:ea typeface="+mn-ea"/>
                </a:defRPr>
              </a:lvl1pPr>
            </a:lstStyle>
            <a:p>
              <a:r>
                <a:rPr lang="zh-CN" altLang="en-US" sz="2400" b="1" dirty="0">
                  <a:solidFill>
                    <a:srgbClr val="1D629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答辩人：王迪  马鲜艳  陈晨  范广宝</a:t>
              </a:r>
              <a:endParaRPr lang="zh-CN" altLang="en-US" sz="2400" b="1" dirty="0">
                <a:solidFill>
                  <a:srgbClr val="1D629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635361" y="5812848"/>
            <a:ext cx="3018078" cy="484463"/>
            <a:chOff x="8807150" y="5287200"/>
            <a:chExt cx="3018078" cy="484463"/>
          </a:xfrm>
        </p:grpSpPr>
        <p:sp>
          <p:nvSpPr>
            <p:cNvPr id="12" name="TextBox 7"/>
            <p:cNvSpPr txBox="1"/>
            <p:nvPr/>
          </p:nvSpPr>
          <p:spPr>
            <a:xfrm>
              <a:off x="9394803" y="5310022"/>
              <a:ext cx="2430425" cy="461641"/>
            </a:xfrm>
            <a:prstGeom prst="rect">
              <a:avLst/>
            </a:prstGeom>
            <a:noFill/>
          </p:spPr>
          <p:txBody>
            <a:bodyPr wrap="none" lIns="91416" tIns="45708" rIns="91416" bIns="45708" rtlCol="0">
              <a:spAutoFit/>
            </a:bodyPr>
            <a:lstStyle/>
            <a:p>
              <a:r>
                <a:rPr lang="zh-CN" altLang="en-US" sz="2400" b="1" dirty="0">
                  <a:solidFill>
                    <a:srgbClr val="1D629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指导老师：张曙 </a:t>
              </a:r>
              <a:endParaRPr lang="zh-CN" altLang="en-US" sz="2400" b="1" dirty="0">
                <a:solidFill>
                  <a:srgbClr val="1D629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8"/>
            <p:cNvSpPr>
              <a:spLocks noChangeAspect="1" noEditPoints="1"/>
            </p:cNvSpPr>
            <p:nvPr/>
          </p:nvSpPr>
          <p:spPr bwMode="auto">
            <a:xfrm>
              <a:off x="8807150" y="5287200"/>
              <a:ext cx="464288" cy="466246"/>
            </a:xfrm>
            <a:custGeom>
              <a:avLst/>
              <a:gdLst>
                <a:gd name="T0" fmla="*/ 422 w 422"/>
                <a:gd name="T1" fmla="*/ 211 h 422"/>
                <a:gd name="T2" fmla="*/ 0 w 422"/>
                <a:gd name="T3" fmla="*/ 211 h 422"/>
                <a:gd name="T4" fmla="*/ 340 w 422"/>
                <a:gd name="T5" fmla="*/ 117 h 422"/>
                <a:gd name="T6" fmla="*/ 345 w 422"/>
                <a:gd name="T7" fmla="*/ 123 h 422"/>
                <a:gd name="T8" fmla="*/ 344 w 422"/>
                <a:gd name="T9" fmla="*/ 226 h 422"/>
                <a:gd name="T10" fmla="*/ 340 w 422"/>
                <a:gd name="T11" fmla="*/ 227 h 422"/>
                <a:gd name="T12" fmla="*/ 217 w 422"/>
                <a:gd name="T13" fmla="*/ 226 h 422"/>
                <a:gd name="T14" fmla="*/ 215 w 422"/>
                <a:gd name="T15" fmla="*/ 222 h 422"/>
                <a:gd name="T16" fmla="*/ 286 w 422"/>
                <a:gd name="T17" fmla="*/ 164 h 422"/>
                <a:gd name="T18" fmla="*/ 215 w 422"/>
                <a:gd name="T19" fmla="*/ 171 h 422"/>
                <a:gd name="T20" fmla="*/ 217 w 422"/>
                <a:gd name="T21" fmla="*/ 119 h 422"/>
                <a:gd name="T22" fmla="*/ 220 w 422"/>
                <a:gd name="T23" fmla="*/ 117 h 422"/>
                <a:gd name="T24" fmla="*/ 220 w 422"/>
                <a:gd name="T25" fmla="*/ 96 h 422"/>
                <a:gd name="T26" fmla="*/ 202 w 422"/>
                <a:gd name="T27" fmla="*/ 104 h 422"/>
                <a:gd name="T28" fmla="*/ 194 w 422"/>
                <a:gd name="T29" fmla="*/ 174 h 422"/>
                <a:gd name="T30" fmla="*/ 186 w 422"/>
                <a:gd name="T31" fmla="*/ 166 h 422"/>
                <a:gd name="T32" fmla="*/ 137 w 422"/>
                <a:gd name="T33" fmla="*/ 151 h 422"/>
                <a:gd name="T34" fmla="*/ 54 w 422"/>
                <a:gd name="T35" fmla="*/ 173 h 422"/>
                <a:gd name="T36" fmla="*/ 77 w 422"/>
                <a:gd name="T37" fmla="*/ 243 h 422"/>
                <a:gd name="T38" fmla="*/ 81 w 422"/>
                <a:gd name="T39" fmla="*/ 192 h 422"/>
                <a:gd name="T40" fmla="*/ 81 w 422"/>
                <a:gd name="T41" fmla="*/ 256 h 422"/>
                <a:gd name="T42" fmla="*/ 106 w 422"/>
                <a:gd name="T43" fmla="*/ 350 h 422"/>
                <a:gd name="T44" fmla="*/ 112 w 422"/>
                <a:gd name="T45" fmla="*/ 272 h 422"/>
                <a:gd name="T46" fmla="*/ 137 w 422"/>
                <a:gd name="T47" fmla="*/ 350 h 422"/>
                <a:gd name="T48" fmla="*/ 137 w 422"/>
                <a:gd name="T49" fmla="*/ 256 h 422"/>
                <a:gd name="T50" fmla="*/ 137 w 422"/>
                <a:gd name="T51" fmla="*/ 192 h 422"/>
                <a:gd name="T52" fmla="*/ 162 w 422"/>
                <a:gd name="T53" fmla="*/ 192 h 422"/>
                <a:gd name="T54" fmla="*/ 186 w 422"/>
                <a:gd name="T55" fmla="*/ 185 h 422"/>
                <a:gd name="T56" fmla="*/ 194 w 422"/>
                <a:gd name="T57" fmla="*/ 222 h 422"/>
                <a:gd name="T58" fmla="*/ 202 w 422"/>
                <a:gd name="T59" fmla="*/ 240 h 422"/>
                <a:gd name="T60" fmla="*/ 220 w 422"/>
                <a:gd name="T61" fmla="*/ 248 h 422"/>
                <a:gd name="T62" fmla="*/ 359 w 422"/>
                <a:gd name="T63" fmla="*/ 240 h 422"/>
                <a:gd name="T64" fmla="*/ 366 w 422"/>
                <a:gd name="T65" fmla="*/ 222 h 422"/>
                <a:gd name="T66" fmla="*/ 359 w 422"/>
                <a:gd name="T67" fmla="*/ 104 h 422"/>
                <a:gd name="T68" fmla="*/ 220 w 422"/>
                <a:gd name="T69" fmla="*/ 96 h 422"/>
                <a:gd name="T70" fmla="*/ 344 w 422"/>
                <a:gd name="T71" fmla="*/ 277 h 422"/>
                <a:gd name="T72" fmla="*/ 346 w 422"/>
                <a:gd name="T73" fmla="*/ 351 h 422"/>
                <a:gd name="T74" fmla="*/ 298 w 422"/>
                <a:gd name="T75" fmla="*/ 277 h 422"/>
                <a:gd name="T76" fmla="*/ 250 w 422"/>
                <a:gd name="T77" fmla="*/ 351 h 422"/>
                <a:gd name="T78" fmla="*/ 244 w 422"/>
                <a:gd name="T79" fmla="*/ 277 h 422"/>
                <a:gd name="T80" fmla="*/ 221 w 422"/>
                <a:gd name="T81" fmla="*/ 254 h 422"/>
                <a:gd name="T82" fmla="*/ 109 w 422"/>
                <a:gd name="T83" fmla="*/ 75 h 422"/>
                <a:gd name="T84" fmla="*/ 109 w 422"/>
                <a:gd name="T85" fmla="*/ 146 h 422"/>
                <a:gd name="T86" fmla="*/ 109 w 422"/>
                <a:gd name="T87" fmla="*/ 75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22" h="422">
                  <a:moveTo>
                    <a:pt x="211" y="0"/>
                  </a:moveTo>
                  <a:cubicBezTo>
                    <a:pt x="327" y="0"/>
                    <a:pt x="422" y="94"/>
                    <a:pt x="422" y="211"/>
                  </a:cubicBezTo>
                  <a:cubicBezTo>
                    <a:pt x="422" y="327"/>
                    <a:pt x="327" y="422"/>
                    <a:pt x="211" y="422"/>
                  </a:cubicBezTo>
                  <a:cubicBezTo>
                    <a:pt x="94" y="422"/>
                    <a:pt x="0" y="327"/>
                    <a:pt x="0" y="211"/>
                  </a:cubicBezTo>
                  <a:cubicBezTo>
                    <a:pt x="0" y="94"/>
                    <a:pt x="94" y="0"/>
                    <a:pt x="211" y="0"/>
                  </a:cubicBezTo>
                  <a:close/>
                  <a:moveTo>
                    <a:pt x="340" y="117"/>
                  </a:moveTo>
                  <a:cubicBezTo>
                    <a:pt x="341" y="117"/>
                    <a:pt x="343" y="118"/>
                    <a:pt x="344" y="119"/>
                  </a:cubicBezTo>
                  <a:cubicBezTo>
                    <a:pt x="345" y="120"/>
                    <a:pt x="345" y="121"/>
                    <a:pt x="345" y="123"/>
                  </a:cubicBezTo>
                  <a:lnTo>
                    <a:pt x="345" y="222"/>
                  </a:lnTo>
                  <a:cubicBezTo>
                    <a:pt x="345" y="223"/>
                    <a:pt x="345" y="225"/>
                    <a:pt x="344" y="226"/>
                  </a:cubicBezTo>
                  <a:lnTo>
                    <a:pt x="344" y="226"/>
                  </a:lnTo>
                  <a:cubicBezTo>
                    <a:pt x="343" y="227"/>
                    <a:pt x="341" y="227"/>
                    <a:pt x="340" y="227"/>
                  </a:cubicBezTo>
                  <a:lnTo>
                    <a:pt x="220" y="227"/>
                  </a:lnTo>
                  <a:cubicBezTo>
                    <a:pt x="219" y="227"/>
                    <a:pt x="218" y="227"/>
                    <a:pt x="217" y="226"/>
                  </a:cubicBezTo>
                  <a:lnTo>
                    <a:pt x="217" y="226"/>
                  </a:lnTo>
                  <a:cubicBezTo>
                    <a:pt x="216" y="225"/>
                    <a:pt x="215" y="223"/>
                    <a:pt x="215" y="222"/>
                  </a:cubicBezTo>
                  <a:lnTo>
                    <a:pt x="215" y="179"/>
                  </a:lnTo>
                  <a:lnTo>
                    <a:pt x="286" y="164"/>
                  </a:lnTo>
                  <a:lnTo>
                    <a:pt x="286" y="162"/>
                  </a:lnTo>
                  <a:lnTo>
                    <a:pt x="215" y="171"/>
                  </a:lnTo>
                  <a:lnTo>
                    <a:pt x="215" y="123"/>
                  </a:lnTo>
                  <a:cubicBezTo>
                    <a:pt x="215" y="121"/>
                    <a:pt x="216" y="120"/>
                    <a:pt x="217" y="119"/>
                  </a:cubicBezTo>
                  <a:lnTo>
                    <a:pt x="217" y="119"/>
                  </a:lnTo>
                  <a:cubicBezTo>
                    <a:pt x="218" y="118"/>
                    <a:pt x="219" y="117"/>
                    <a:pt x="220" y="117"/>
                  </a:cubicBezTo>
                  <a:lnTo>
                    <a:pt x="340" y="117"/>
                  </a:lnTo>
                  <a:close/>
                  <a:moveTo>
                    <a:pt x="220" y="96"/>
                  </a:moveTo>
                  <a:cubicBezTo>
                    <a:pt x="213" y="96"/>
                    <a:pt x="206" y="99"/>
                    <a:pt x="202" y="104"/>
                  </a:cubicBezTo>
                  <a:lnTo>
                    <a:pt x="202" y="104"/>
                  </a:lnTo>
                  <a:cubicBezTo>
                    <a:pt x="197" y="109"/>
                    <a:pt x="194" y="115"/>
                    <a:pt x="194" y="123"/>
                  </a:cubicBezTo>
                  <a:lnTo>
                    <a:pt x="194" y="174"/>
                  </a:lnTo>
                  <a:lnTo>
                    <a:pt x="186" y="175"/>
                  </a:lnTo>
                  <a:lnTo>
                    <a:pt x="186" y="166"/>
                  </a:lnTo>
                  <a:lnTo>
                    <a:pt x="162" y="166"/>
                  </a:lnTo>
                  <a:lnTo>
                    <a:pt x="137" y="151"/>
                  </a:lnTo>
                  <a:lnTo>
                    <a:pt x="77" y="151"/>
                  </a:lnTo>
                  <a:cubicBezTo>
                    <a:pt x="64" y="151"/>
                    <a:pt x="54" y="161"/>
                    <a:pt x="54" y="173"/>
                  </a:cubicBezTo>
                  <a:lnTo>
                    <a:pt x="54" y="243"/>
                  </a:lnTo>
                  <a:lnTo>
                    <a:pt x="77" y="243"/>
                  </a:lnTo>
                  <a:lnTo>
                    <a:pt x="77" y="192"/>
                  </a:lnTo>
                  <a:lnTo>
                    <a:pt x="81" y="192"/>
                  </a:lnTo>
                  <a:lnTo>
                    <a:pt x="81" y="243"/>
                  </a:lnTo>
                  <a:lnTo>
                    <a:pt x="81" y="256"/>
                  </a:lnTo>
                  <a:lnTo>
                    <a:pt x="81" y="350"/>
                  </a:lnTo>
                  <a:lnTo>
                    <a:pt x="106" y="350"/>
                  </a:lnTo>
                  <a:lnTo>
                    <a:pt x="106" y="272"/>
                  </a:lnTo>
                  <a:lnTo>
                    <a:pt x="112" y="272"/>
                  </a:lnTo>
                  <a:lnTo>
                    <a:pt x="112" y="350"/>
                  </a:lnTo>
                  <a:lnTo>
                    <a:pt x="137" y="350"/>
                  </a:lnTo>
                  <a:lnTo>
                    <a:pt x="137" y="336"/>
                  </a:lnTo>
                  <a:lnTo>
                    <a:pt x="137" y="256"/>
                  </a:lnTo>
                  <a:lnTo>
                    <a:pt x="137" y="243"/>
                  </a:lnTo>
                  <a:lnTo>
                    <a:pt x="137" y="192"/>
                  </a:lnTo>
                  <a:lnTo>
                    <a:pt x="137" y="177"/>
                  </a:lnTo>
                  <a:lnTo>
                    <a:pt x="162" y="192"/>
                  </a:lnTo>
                  <a:lnTo>
                    <a:pt x="186" y="192"/>
                  </a:lnTo>
                  <a:lnTo>
                    <a:pt x="186" y="185"/>
                  </a:lnTo>
                  <a:lnTo>
                    <a:pt x="194" y="184"/>
                  </a:lnTo>
                  <a:lnTo>
                    <a:pt x="194" y="222"/>
                  </a:lnTo>
                  <a:cubicBezTo>
                    <a:pt x="194" y="229"/>
                    <a:pt x="197" y="236"/>
                    <a:pt x="202" y="240"/>
                  </a:cubicBezTo>
                  <a:lnTo>
                    <a:pt x="202" y="240"/>
                  </a:lnTo>
                  <a:lnTo>
                    <a:pt x="202" y="241"/>
                  </a:lnTo>
                  <a:cubicBezTo>
                    <a:pt x="207" y="245"/>
                    <a:pt x="213" y="248"/>
                    <a:pt x="220" y="248"/>
                  </a:cubicBezTo>
                  <a:lnTo>
                    <a:pt x="340" y="248"/>
                  </a:lnTo>
                  <a:cubicBezTo>
                    <a:pt x="347" y="248"/>
                    <a:pt x="354" y="245"/>
                    <a:pt x="359" y="240"/>
                  </a:cubicBezTo>
                  <a:lnTo>
                    <a:pt x="359" y="241"/>
                  </a:lnTo>
                  <a:cubicBezTo>
                    <a:pt x="363" y="236"/>
                    <a:pt x="366" y="229"/>
                    <a:pt x="366" y="222"/>
                  </a:cubicBezTo>
                  <a:lnTo>
                    <a:pt x="366" y="123"/>
                  </a:lnTo>
                  <a:cubicBezTo>
                    <a:pt x="366" y="115"/>
                    <a:pt x="363" y="109"/>
                    <a:pt x="359" y="104"/>
                  </a:cubicBezTo>
                  <a:cubicBezTo>
                    <a:pt x="354" y="99"/>
                    <a:pt x="347" y="96"/>
                    <a:pt x="340" y="96"/>
                  </a:cubicBezTo>
                  <a:lnTo>
                    <a:pt x="220" y="96"/>
                  </a:lnTo>
                  <a:close/>
                  <a:moveTo>
                    <a:pt x="344" y="254"/>
                  </a:moveTo>
                  <a:lnTo>
                    <a:pt x="344" y="277"/>
                  </a:lnTo>
                  <a:lnTo>
                    <a:pt x="325" y="277"/>
                  </a:lnTo>
                  <a:lnTo>
                    <a:pt x="346" y="351"/>
                  </a:lnTo>
                  <a:lnTo>
                    <a:pt x="319" y="351"/>
                  </a:lnTo>
                  <a:lnTo>
                    <a:pt x="298" y="277"/>
                  </a:lnTo>
                  <a:lnTo>
                    <a:pt x="271" y="277"/>
                  </a:lnTo>
                  <a:lnTo>
                    <a:pt x="250" y="351"/>
                  </a:lnTo>
                  <a:lnTo>
                    <a:pt x="223" y="351"/>
                  </a:lnTo>
                  <a:lnTo>
                    <a:pt x="244" y="277"/>
                  </a:lnTo>
                  <a:lnTo>
                    <a:pt x="221" y="277"/>
                  </a:lnTo>
                  <a:lnTo>
                    <a:pt x="221" y="254"/>
                  </a:lnTo>
                  <a:lnTo>
                    <a:pt x="344" y="254"/>
                  </a:lnTo>
                  <a:close/>
                  <a:moveTo>
                    <a:pt x="109" y="75"/>
                  </a:moveTo>
                  <a:cubicBezTo>
                    <a:pt x="129" y="75"/>
                    <a:pt x="145" y="91"/>
                    <a:pt x="145" y="111"/>
                  </a:cubicBezTo>
                  <a:cubicBezTo>
                    <a:pt x="145" y="130"/>
                    <a:pt x="129" y="146"/>
                    <a:pt x="109" y="146"/>
                  </a:cubicBezTo>
                  <a:cubicBezTo>
                    <a:pt x="90" y="146"/>
                    <a:pt x="74" y="130"/>
                    <a:pt x="74" y="111"/>
                  </a:cubicBezTo>
                  <a:cubicBezTo>
                    <a:pt x="74" y="91"/>
                    <a:pt x="90" y="75"/>
                    <a:pt x="109" y="75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3200" b="1">
                <a:solidFill>
                  <a:srgbClr val="1D629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Omar Akram - Free As A Bir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1074057" y="5974292"/>
            <a:ext cx="609600" cy="6096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09" y="741431"/>
            <a:ext cx="2030111" cy="2014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>
          <p:childTnLst>
            <p:audio>
              <p:cMediaNode vol="100000" numSld="10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12192001" cy="771550"/>
          </a:xfrm>
          <a:prstGeom prst="rect">
            <a:avLst/>
          </a:prstGeom>
          <a:solidFill>
            <a:srgbClr val="1D6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1"/>
          <p:cNvSpPr txBox="1"/>
          <p:nvPr/>
        </p:nvSpPr>
        <p:spPr>
          <a:xfrm>
            <a:off x="899592" y="123478"/>
            <a:ext cx="4756929" cy="50165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  <a:r>
              <a:rPr lang="en-US" altLang="zh-CN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数据集的制作</a:t>
            </a:r>
            <a:endParaRPr lang="zh-CN" altLang="en-US" sz="26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KSO_Shape"/>
          <p:cNvSpPr/>
          <p:nvPr/>
        </p:nvSpPr>
        <p:spPr bwMode="auto">
          <a:xfrm>
            <a:off x="251520" y="183096"/>
            <a:ext cx="612080" cy="372430"/>
          </a:xfrm>
          <a:custGeom>
            <a:avLst/>
            <a:gdLst>
              <a:gd name="T0" fmla="*/ 1395067 w 3931"/>
              <a:gd name="T1" fmla="*/ 589725 h 2392"/>
              <a:gd name="T2" fmla="*/ 928365 w 3931"/>
              <a:gd name="T3" fmla="*/ 389484 h 2392"/>
              <a:gd name="T4" fmla="*/ 403040 w 3931"/>
              <a:gd name="T5" fmla="*/ 589725 h 2392"/>
              <a:gd name="T6" fmla="*/ 256480 w 3931"/>
              <a:gd name="T7" fmla="*/ 528782 h 2392"/>
              <a:gd name="T8" fmla="*/ 256480 w 3931"/>
              <a:gd name="T9" fmla="*/ 708403 h 2392"/>
              <a:gd name="T10" fmla="*/ 296326 w 3931"/>
              <a:gd name="T11" fmla="*/ 763389 h 2392"/>
              <a:gd name="T12" fmla="*/ 255564 w 3931"/>
              <a:gd name="T13" fmla="*/ 818375 h 2392"/>
              <a:gd name="T14" fmla="*/ 299074 w 3931"/>
              <a:gd name="T15" fmla="*/ 1011742 h 2392"/>
              <a:gd name="T16" fmla="*/ 170834 w 3931"/>
              <a:gd name="T17" fmla="*/ 1011742 h 2392"/>
              <a:gd name="T18" fmla="*/ 214802 w 3931"/>
              <a:gd name="T19" fmla="*/ 817458 h 2392"/>
              <a:gd name="T20" fmla="*/ 179078 w 3931"/>
              <a:gd name="T21" fmla="*/ 763389 h 2392"/>
              <a:gd name="T22" fmla="*/ 213428 w 3931"/>
              <a:gd name="T23" fmla="*/ 709777 h 2392"/>
              <a:gd name="T24" fmla="*/ 213428 w 3931"/>
              <a:gd name="T25" fmla="*/ 510911 h 2392"/>
              <a:gd name="T26" fmla="*/ 0 w 3931"/>
              <a:gd name="T27" fmla="*/ 421559 h 2392"/>
              <a:gd name="T28" fmla="*/ 938899 w 3931"/>
              <a:gd name="T29" fmla="*/ 0 h 2392"/>
              <a:gd name="T30" fmla="*/ 1800397 w 3931"/>
              <a:gd name="T31" fmla="*/ 427058 h 2392"/>
              <a:gd name="T32" fmla="*/ 1395067 w 3931"/>
              <a:gd name="T33" fmla="*/ 589725 h 2392"/>
              <a:gd name="T34" fmla="*/ 917831 w 3931"/>
              <a:gd name="T35" fmla="*/ 491208 h 2392"/>
              <a:gd name="T36" fmla="*/ 1341481 w 3931"/>
              <a:gd name="T37" fmla="*/ 635088 h 2392"/>
              <a:gd name="T38" fmla="*/ 1341481 w 3931"/>
              <a:gd name="T39" fmla="*/ 983791 h 2392"/>
              <a:gd name="T40" fmla="*/ 896306 w 3931"/>
              <a:gd name="T41" fmla="*/ 1096054 h 2392"/>
              <a:gd name="T42" fmla="*/ 503342 w 3931"/>
              <a:gd name="T43" fmla="*/ 983791 h 2392"/>
              <a:gd name="T44" fmla="*/ 503342 w 3931"/>
              <a:gd name="T45" fmla="*/ 635088 h 2392"/>
              <a:gd name="T46" fmla="*/ 917831 w 3931"/>
              <a:gd name="T47" fmla="*/ 491208 h 2392"/>
              <a:gd name="T48" fmla="*/ 912335 w 3931"/>
              <a:gd name="T49" fmla="*/ 1031904 h 2392"/>
              <a:gd name="T50" fmla="*/ 1254003 w 3931"/>
              <a:gd name="T51" fmla="*/ 946675 h 2392"/>
              <a:gd name="T52" fmla="*/ 912335 w 3931"/>
              <a:gd name="T53" fmla="*/ 860989 h 2392"/>
              <a:gd name="T54" fmla="*/ 571126 w 3931"/>
              <a:gd name="T55" fmla="*/ 946675 h 2392"/>
              <a:gd name="T56" fmla="*/ 912335 w 3931"/>
              <a:gd name="T57" fmla="*/ 1031904 h 239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931" h="2392">
                <a:moveTo>
                  <a:pt x="3046" y="1287"/>
                </a:moveTo>
                <a:cubicBezTo>
                  <a:pt x="3046" y="1287"/>
                  <a:pt x="2618" y="850"/>
                  <a:pt x="2027" y="850"/>
                </a:cubicBezTo>
                <a:cubicBezTo>
                  <a:pt x="1450" y="850"/>
                  <a:pt x="880" y="1287"/>
                  <a:pt x="880" y="1287"/>
                </a:cubicBezTo>
                <a:cubicBezTo>
                  <a:pt x="560" y="1154"/>
                  <a:pt x="560" y="1154"/>
                  <a:pt x="560" y="1154"/>
                </a:cubicBezTo>
                <a:cubicBezTo>
                  <a:pt x="560" y="1546"/>
                  <a:pt x="560" y="1546"/>
                  <a:pt x="560" y="1546"/>
                </a:cubicBezTo>
                <a:cubicBezTo>
                  <a:pt x="610" y="1563"/>
                  <a:pt x="647" y="1610"/>
                  <a:pt x="647" y="1666"/>
                </a:cubicBezTo>
                <a:cubicBezTo>
                  <a:pt x="647" y="1723"/>
                  <a:pt x="609" y="1769"/>
                  <a:pt x="558" y="1786"/>
                </a:cubicBezTo>
                <a:cubicBezTo>
                  <a:pt x="653" y="2208"/>
                  <a:pt x="653" y="2208"/>
                  <a:pt x="653" y="2208"/>
                </a:cubicBezTo>
                <a:cubicBezTo>
                  <a:pt x="373" y="2208"/>
                  <a:pt x="373" y="2208"/>
                  <a:pt x="373" y="2208"/>
                </a:cubicBezTo>
                <a:cubicBezTo>
                  <a:pt x="469" y="1784"/>
                  <a:pt x="469" y="1784"/>
                  <a:pt x="469" y="1784"/>
                </a:cubicBezTo>
                <a:cubicBezTo>
                  <a:pt x="423" y="1764"/>
                  <a:pt x="391" y="1719"/>
                  <a:pt x="391" y="1666"/>
                </a:cubicBezTo>
                <a:cubicBezTo>
                  <a:pt x="391" y="1614"/>
                  <a:pt x="422" y="1570"/>
                  <a:pt x="466" y="1549"/>
                </a:cubicBezTo>
                <a:cubicBezTo>
                  <a:pt x="466" y="1115"/>
                  <a:pt x="466" y="1115"/>
                  <a:pt x="466" y="1115"/>
                </a:cubicBezTo>
                <a:cubicBezTo>
                  <a:pt x="0" y="920"/>
                  <a:pt x="0" y="920"/>
                  <a:pt x="0" y="920"/>
                </a:cubicBezTo>
                <a:cubicBezTo>
                  <a:pt x="2050" y="0"/>
                  <a:pt x="2050" y="0"/>
                  <a:pt x="2050" y="0"/>
                </a:cubicBezTo>
                <a:cubicBezTo>
                  <a:pt x="3931" y="932"/>
                  <a:pt x="3931" y="932"/>
                  <a:pt x="3931" y="932"/>
                </a:cubicBezTo>
                <a:lnTo>
                  <a:pt x="3046" y="1287"/>
                </a:lnTo>
                <a:close/>
                <a:moveTo>
                  <a:pt x="2004" y="1072"/>
                </a:moveTo>
                <a:cubicBezTo>
                  <a:pt x="2598" y="1072"/>
                  <a:pt x="2929" y="1386"/>
                  <a:pt x="2929" y="1386"/>
                </a:cubicBezTo>
                <a:cubicBezTo>
                  <a:pt x="2929" y="2147"/>
                  <a:pt x="2929" y="2147"/>
                  <a:pt x="2929" y="2147"/>
                </a:cubicBezTo>
                <a:cubicBezTo>
                  <a:pt x="2929" y="2147"/>
                  <a:pt x="2586" y="2392"/>
                  <a:pt x="1957" y="2392"/>
                </a:cubicBezTo>
                <a:cubicBezTo>
                  <a:pt x="1328" y="2392"/>
                  <a:pt x="1099" y="2147"/>
                  <a:pt x="1099" y="2147"/>
                </a:cubicBezTo>
                <a:cubicBezTo>
                  <a:pt x="1099" y="1386"/>
                  <a:pt x="1099" y="1386"/>
                  <a:pt x="1099" y="1386"/>
                </a:cubicBezTo>
                <a:cubicBezTo>
                  <a:pt x="1099" y="1386"/>
                  <a:pt x="1410" y="1072"/>
                  <a:pt x="2004" y="1072"/>
                </a:cubicBezTo>
                <a:close/>
                <a:moveTo>
                  <a:pt x="1992" y="2252"/>
                </a:moveTo>
                <a:cubicBezTo>
                  <a:pt x="2404" y="2252"/>
                  <a:pt x="2738" y="2168"/>
                  <a:pt x="2738" y="2066"/>
                </a:cubicBezTo>
                <a:cubicBezTo>
                  <a:pt x="2738" y="1963"/>
                  <a:pt x="2404" y="1879"/>
                  <a:pt x="1992" y="1879"/>
                </a:cubicBezTo>
                <a:cubicBezTo>
                  <a:pt x="1581" y="1879"/>
                  <a:pt x="1247" y="1963"/>
                  <a:pt x="1247" y="2066"/>
                </a:cubicBezTo>
                <a:cubicBezTo>
                  <a:pt x="1247" y="2168"/>
                  <a:pt x="1581" y="2252"/>
                  <a:pt x="1992" y="22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99795" y="736600"/>
            <a:ext cx="10643235" cy="48186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spcAft>
                <a:spcPts val="2000"/>
              </a:spcAft>
              <a:defRPr sz="1600">
                <a:solidFill>
                  <a:srgbClr val="5913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获取数据集，训练集，使用的是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VOC2012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数据集中的图片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905" y="1508150"/>
            <a:ext cx="9513232" cy="426985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12192001" cy="771550"/>
          </a:xfrm>
          <a:prstGeom prst="rect">
            <a:avLst/>
          </a:prstGeom>
          <a:solidFill>
            <a:srgbClr val="1D6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1"/>
          <p:cNvSpPr txBox="1"/>
          <p:nvPr/>
        </p:nvSpPr>
        <p:spPr>
          <a:xfrm>
            <a:off x="899592" y="123478"/>
            <a:ext cx="4756929" cy="50165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  <a:r>
              <a:rPr lang="en-US" altLang="zh-CN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数据集的制作</a:t>
            </a:r>
            <a:endParaRPr lang="zh-CN" altLang="en-US" sz="26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KSO_Shape"/>
          <p:cNvSpPr/>
          <p:nvPr/>
        </p:nvSpPr>
        <p:spPr bwMode="auto">
          <a:xfrm>
            <a:off x="251520" y="183096"/>
            <a:ext cx="612080" cy="372430"/>
          </a:xfrm>
          <a:custGeom>
            <a:avLst/>
            <a:gdLst>
              <a:gd name="T0" fmla="*/ 1395067 w 3931"/>
              <a:gd name="T1" fmla="*/ 589725 h 2392"/>
              <a:gd name="T2" fmla="*/ 928365 w 3931"/>
              <a:gd name="T3" fmla="*/ 389484 h 2392"/>
              <a:gd name="T4" fmla="*/ 403040 w 3931"/>
              <a:gd name="T5" fmla="*/ 589725 h 2392"/>
              <a:gd name="T6" fmla="*/ 256480 w 3931"/>
              <a:gd name="T7" fmla="*/ 528782 h 2392"/>
              <a:gd name="T8" fmla="*/ 256480 w 3931"/>
              <a:gd name="T9" fmla="*/ 708403 h 2392"/>
              <a:gd name="T10" fmla="*/ 296326 w 3931"/>
              <a:gd name="T11" fmla="*/ 763389 h 2392"/>
              <a:gd name="T12" fmla="*/ 255564 w 3931"/>
              <a:gd name="T13" fmla="*/ 818375 h 2392"/>
              <a:gd name="T14" fmla="*/ 299074 w 3931"/>
              <a:gd name="T15" fmla="*/ 1011742 h 2392"/>
              <a:gd name="T16" fmla="*/ 170834 w 3931"/>
              <a:gd name="T17" fmla="*/ 1011742 h 2392"/>
              <a:gd name="T18" fmla="*/ 214802 w 3931"/>
              <a:gd name="T19" fmla="*/ 817458 h 2392"/>
              <a:gd name="T20" fmla="*/ 179078 w 3931"/>
              <a:gd name="T21" fmla="*/ 763389 h 2392"/>
              <a:gd name="T22" fmla="*/ 213428 w 3931"/>
              <a:gd name="T23" fmla="*/ 709777 h 2392"/>
              <a:gd name="T24" fmla="*/ 213428 w 3931"/>
              <a:gd name="T25" fmla="*/ 510911 h 2392"/>
              <a:gd name="T26" fmla="*/ 0 w 3931"/>
              <a:gd name="T27" fmla="*/ 421559 h 2392"/>
              <a:gd name="T28" fmla="*/ 938899 w 3931"/>
              <a:gd name="T29" fmla="*/ 0 h 2392"/>
              <a:gd name="T30" fmla="*/ 1800397 w 3931"/>
              <a:gd name="T31" fmla="*/ 427058 h 2392"/>
              <a:gd name="T32" fmla="*/ 1395067 w 3931"/>
              <a:gd name="T33" fmla="*/ 589725 h 2392"/>
              <a:gd name="T34" fmla="*/ 917831 w 3931"/>
              <a:gd name="T35" fmla="*/ 491208 h 2392"/>
              <a:gd name="T36" fmla="*/ 1341481 w 3931"/>
              <a:gd name="T37" fmla="*/ 635088 h 2392"/>
              <a:gd name="T38" fmla="*/ 1341481 w 3931"/>
              <a:gd name="T39" fmla="*/ 983791 h 2392"/>
              <a:gd name="T40" fmla="*/ 896306 w 3931"/>
              <a:gd name="T41" fmla="*/ 1096054 h 2392"/>
              <a:gd name="T42" fmla="*/ 503342 w 3931"/>
              <a:gd name="T43" fmla="*/ 983791 h 2392"/>
              <a:gd name="T44" fmla="*/ 503342 w 3931"/>
              <a:gd name="T45" fmla="*/ 635088 h 2392"/>
              <a:gd name="T46" fmla="*/ 917831 w 3931"/>
              <a:gd name="T47" fmla="*/ 491208 h 2392"/>
              <a:gd name="T48" fmla="*/ 912335 w 3931"/>
              <a:gd name="T49" fmla="*/ 1031904 h 2392"/>
              <a:gd name="T50" fmla="*/ 1254003 w 3931"/>
              <a:gd name="T51" fmla="*/ 946675 h 2392"/>
              <a:gd name="T52" fmla="*/ 912335 w 3931"/>
              <a:gd name="T53" fmla="*/ 860989 h 2392"/>
              <a:gd name="T54" fmla="*/ 571126 w 3931"/>
              <a:gd name="T55" fmla="*/ 946675 h 2392"/>
              <a:gd name="T56" fmla="*/ 912335 w 3931"/>
              <a:gd name="T57" fmla="*/ 1031904 h 239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931" h="2392">
                <a:moveTo>
                  <a:pt x="3046" y="1287"/>
                </a:moveTo>
                <a:cubicBezTo>
                  <a:pt x="3046" y="1287"/>
                  <a:pt x="2618" y="850"/>
                  <a:pt x="2027" y="850"/>
                </a:cubicBezTo>
                <a:cubicBezTo>
                  <a:pt x="1450" y="850"/>
                  <a:pt x="880" y="1287"/>
                  <a:pt x="880" y="1287"/>
                </a:cubicBezTo>
                <a:cubicBezTo>
                  <a:pt x="560" y="1154"/>
                  <a:pt x="560" y="1154"/>
                  <a:pt x="560" y="1154"/>
                </a:cubicBezTo>
                <a:cubicBezTo>
                  <a:pt x="560" y="1546"/>
                  <a:pt x="560" y="1546"/>
                  <a:pt x="560" y="1546"/>
                </a:cubicBezTo>
                <a:cubicBezTo>
                  <a:pt x="610" y="1563"/>
                  <a:pt x="647" y="1610"/>
                  <a:pt x="647" y="1666"/>
                </a:cubicBezTo>
                <a:cubicBezTo>
                  <a:pt x="647" y="1723"/>
                  <a:pt x="609" y="1769"/>
                  <a:pt x="558" y="1786"/>
                </a:cubicBezTo>
                <a:cubicBezTo>
                  <a:pt x="653" y="2208"/>
                  <a:pt x="653" y="2208"/>
                  <a:pt x="653" y="2208"/>
                </a:cubicBezTo>
                <a:cubicBezTo>
                  <a:pt x="373" y="2208"/>
                  <a:pt x="373" y="2208"/>
                  <a:pt x="373" y="2208"/>
                </a:cubicBezTo>
                <a:cubicBezTo>
                  <a:pt x="469" y="1784"/>
                  <a:pt x="469" y="1784"/>
                  <a:pt x="469" y="1784"/>
                </a:cubicBezTo>
                <a:cubicBezTo>
                  <a:pt x="423" y="1764"/>
                  <a:pt x="391" y="1719"/>
                  <a:pt x="391" y="1666"/>
                </a:cubicBezTo>
                <a:cubicBezTo>
                  <a:pt x="391" y="1614"/>
                  <a:pt x="422" y="1570"/>
                  <a:pt x="466" y="1549"/>
                </a:cubicBezTo>
                <a:cubicBezTo>
                  <a:pt x="466" y="1115"/>
                  <a:pt x="466" y="1115"/>
                  <a:pt x="466" y="1115"/>
                </a:cubicBezTo>
                <a:cubicBezTo>
                  <a:pt x="0" y="920"/>
                  <a:pt x="0" y="920"/>
                  <a:pt x="0" y="920"/>
                </a:cubicBezTo>
                <a:cubicBezTo>
                  <a:pt x="2050" y="0"/>
                  <a:pt x="2050" y="0"/>
                  <a:pt x="2050" y="0"/>
                </a:cubicBezTo>
                <a:cubicBezTo>
                  <a:pt x="3931" y="932"/>
                  <a:pt x="3931" y="932"/>
                  <a:pt x="3931" y="932"/>
                </a:cubicBezTo>
                <a:lnTo>
                  <a:pt x="3046" y="1287"/>
                </a:lnTo>
                <a:close/>
                <a:moveTo>
                  <a:pt x="2004" y="1072"/>
                </a:moveTo>
                <a:cubicBezTo>
                  <a:pt x="2598" y="1072"/>
                  <a:pt x="2929" y="1386"/>
                  <a:pt x="2929" y="1386"/>
                </a:cubicBezTo>
                <a:cubicBezTo>
                  <a:pt x="2929" y="2147"/>
                  <a:pt x="2929" y="2147"/>
                  <a:pt x="2929" y="2147"/>
                </a:cubicBezTo>
                <a:cubicBezTo>
                  <a:pt x="2929" y="2147"/>
                  <a:pt x="2586" y="2392"/>
                  <a:pt x="1957" y="2392"/>
                </a:cubicBezTo>
                <a:cubicBezTo>
                  <a:pt x="1328" y="2392"/>
                  <a:pt x="1099" y="2147"/>
                  <a:pt x="1099" y="2147"/>
                </a:cubicBezTo>
                <a:cubicBezTo>
                  <a:pt x="1099" y="1386"/>
                  <a:pt x="1099" y="1386"/>
                  <a:pt x="1099" y="1386"/>
                </a:cubicBezTo>
                <a:cubicBezTo>
                  <a:pt x="1099" y="1386"/>
                  <a:pt x="1410" y="1072"/>
                  <a:pt x="2004" y="1072"/>
                </a:cubicBezTo>
                <a:close/>
                <a:moveTo>
                  <a:pt x="1992" y="2252"/>
                </a:moveTo>
                <a:cubicBezTo>
                  <a:pt x="2404" y="2252"/>
                  <a:pt x="2738" y="2168"/>
                  <a:pt x="2738" y="2066"/>
                </a:cubicBezTo>
                <a:cubicBezTo>
                  <a:pt x="2738" y="1963"/>
                  <a:pt x="2404" y="1879"/>
                  <a:pt x="1992" y="1879"/>
                </a:cubicBezTo>
                <a:cubicBezTo>
                  <a:pt x="1581" y="1879"/>
                  <a:pt x="1247" y="1963"/>
                  <a:pt x="1247" y="2066"/>
                </a:cubicBezTo>
                <a:cubicBezTo>
                  <a:pt x="1247" y="2168"/>
                  <a:pt x="1581" y="2252"/>
                  <a:pt x="1992" y="22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99795" y="736600"/>
            <a:ext cx="10643235" cy="55308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spcAft>
                <a:spcPts val="2000"/>
              </a:spcAft>
              <a:defRPr sz="1600">
                <a:solidFill>
                  <a:srgbClr val="5913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使用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LabelImg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软件对图片中物体的位置和类别进行标注，并生成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XML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文件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6954" y="1403736"/>
            <a:ext cx="7224170" cy="516742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8" t="14211" r="-353"/>
          <a:stretch>
            <a:fillRect/>
          </a:stretch>
        </p:blipFill>
        <p:spPr>
          <a:xfrm>
            <a:off x="764540" y="1517650"/>
            <a:ext cx="7146925" cy="516763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8447276" y="2233201"/>
            <a:ext cx="3319762" cy="198945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spcAft>
                <a:spcPts val="2000"/>
              </a:spcAft>
              <a:defRPr sz="1600">
                <a:solidFill>
                  <a:srgbClr val="5913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将数据集根据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折交叉验证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划分为训练集和测试集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/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12192001" cy="771550"/>
          </a:xfrm>
          <a:prstGeom prst="rect">
            <a:avLst/>
          </a:prstGeom>
          <a:solidFill>
            <a:srgbClr val="1D6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1"/>
          <p:cNvSpPr txBox="1"/>
          <p:nvPr/>
        </p:nvSpPr>
        <p:spPr>
          <a:xfrm>
            <a:off x="899592" y="123478"/>
            <a:ext cx="4756929" cy="50165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  <a:r>
              <a:rPr lang="en-US" altLang="zh-CN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数据集的制作</a:t>
            </a:r>
            <a:endParaRPr lang="zh-CN" altLang="en-US" sz="26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KSO_Shape"/>
          <p:cNvSpPr/>
          <p:nvPr/>
        </p:nvSpPr>
        <p:spPr bwMode="auto">
          <a:xfrm>
            <a:off x="251520" y="183096"/>
            <a:ext cx="612080" cy="372430"/>
          </a:xfrm>
          <a:custGeom>
            <a:avLst/>
            <a:gdLst>
              <a:gd name="T0" fmla="*/ 1395067 w 3931"/>
              <a:gd name="T1" fmla="*/ 589725 h 2392"/>
              <a:gd name="T2" fmla="*/ 928365 w 3931"/>
              <a:gd name="T3" fmla="*/ 389484 h 2392"/>
              <a:gd name="T4" fmla="*/ 403040 w 3931"/>
              <a:gd name="T5" fmla="*/ 589725 h 2392"/>
              <a:gd name="T6" fmla="*/ 256480 w 3931"/>
              <a:gd name="T7" fmla="*/ 528782 h 2392"/>
              <a:gd name="T8" fmla="*/ 256480 w 3931"/>
              <a:gd name="T9" fmla="*/ 708403 h 2392"/>
              <a:gd name="T10" fmla="*/ 296326 w 3931"/>
              <a:gd name="T11" fmla="*/ 763389 h 2392"/>
              <a:gd name="T12" fmla="*/ 255564 w 3931"/>
              <a:gd name="T13" fmla="*/ 818375 h 2392"/>
              <a:gd name="T14" fmla="*/ 299074 w 3931"/>
              <a:gd name="T15" fmla="*/ 1011742 h 2392"/>
              <a:gd name="T16" fmla="*/ 170834 w 3931"/>
              <a:gd name="T17" fmla="*/ 1011742 h 2392"/>
              <a:gd name="T18" fmla="*/ 214802 w 3931"/>
              <a:gd name="T19" fmla="*/ 817458 h 2392"/>
              <a:gd name="T20" fmla="*/ 179078 w 3931"/>
              <a:gd name="T21" fmla="*/ 763389 h 2392"/>
              <a:gd name="T22" fmla="*/ 213428 w 3931"/>
              <a:gd name="T23" fmla="*/ 709777 h 2392"/>
              <a:gd name="T24" fmla="*/ 213428 w 3931"/>
              <a:gd name="T25" fmla="*/ 510911 h 2392"/>
              <a:gd name="T26" fmla="*/ 0 w 3931"/>
              <a:gd name="T27" fmla="*/ 421559 h 2392"/>
              <a:gd name="T28" fmla="*/ 938899 w 3931"/>
              <a:gd name="T29" fmla="*/ 0 h 2392"/>
              <a:gd name="T30" fmla="*/ 1800397 w 3931"/>
              <a:gd name="T31" fmla="*/ 427058 h 2392"/>
              <a:gd name="T32" fmla="*/ 1395067 w 3931"/>
              <a:gd name="T33" fmla="*/ 589725 h 2392"/>
              <a:gd name="T34" fmla="*/ 917831 w 3931"/>
              <a:gd name="T35" fmla="*/ 491208 h 2392"/>
              <a:gd name="T36" fmla="*/ 1341481 w 3931"/>
              <a:gd name="T37" fmla="*/ 635088 h 2392"/>
              <a:gd name="T38" fmla="*/ 1341481 w 3931"/>
              <a:gd name="T39" fmla="*/ 983791 h 2392"/>
              <a:gd name="T40" fmla="*/ 896306 w 3931"/>
              <a:gd name="T41" fmla="*/ 1096054 h 2392"/>
              <a:gd name="T42" fmla="*/ 503342 w 3931"/>
              <a:gd name="T43" fmla="*/ 983791 h 2392"/>
              <a:gd name="T44" fmla="*/ 503342 w 3931"/>
              <a:gd name="T45" fmla="*/ 635088 h 2392"/>
              <a:gd name="T46" fmla="*/ 917831 w 3931"/>
              <a:gd name="T47" fmla="*/ 491208 h 2392"/>
              <a:gd name="T48" fmla="*/ 912335 w 3931"/>
              <a:gd name="T49" fmla="*/ 1031904 h 2392"/>
              <a:gd name="T50" fmla="*/ 1254003 w 3931"/>
              <a:gd name="T51" fmla="*/ 946675 h 2392"/>
              <a:gd name="T52" fmla="*/ 912335 w 3931"/>
              <a:gd name="T53" fmla="*/ 860989 h 2392"/>
              <a:gd name="T54" fmla="*/ 571126 w 3931"/>
              <a:gd name="T55" fmla="*/ 946675 h 2392"/>
              <a:gd name="T56" fmla="*/ 912335 w 3931"/>
              <a:gd name="T57" fmla="*/ 1031904 h 239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931" h="2392">
                <a:moveTo>
                  <a:pt x="3046" y="1287"/>
                </a:moveTo>
                <a:cubicBezTo>
                  <a:pt x="3046" y="1287"/>
                  <a:pt x="2618" y="850"/>
                  <a:pt x="2027" y="850"/>
                </a:cubicBezTo>
                <a:cubicBezTo>
                  <a:pt x="1450" y="850"/>
                  <a:pt x="880" y="1287"/>
                  <a:pt x="880" y="1287"/>
                </a:cubicBezTo>
                <a:cubicBezTo>
                  <a:pt x="560" y="1154"/>
                  <a:pt x="560" y="1154"/>
                  <a:pt x="560" y="1154"/>
                </a:cubicBezTo>
                <a:cubicBezTo>
                  <a:pt x="560" y="1546"/>
                  <a:pt x="560" y="1546"/>
                  <a:pt x="560" y="1546"/>
                </a:cubicBezTo>
                <a:cubicBezTo>
                  <a:pt x="610" y="1563"/>
                  <a:pt x="647" y="1610"/>
                  <a:pt x="647" y="1666"/>
                </a:cubicBezTo>
                <a:cubicBezTo>
                  <a:pt x="647" y="1723"/>
                  <a:pt x="609" y="1769"/>
                  <a:pt x="558" y="1786"/>
                </a:cubicBezTo>
                <a:cubicBezTo>
                  <a:pt x="653" y="2208"/>
                  <a:pt x="653" y="2208"/>
                  <a:pt x="653" y="2208"/>
                </a:cubicBezTo>
                <a:cubicBezTo>
                  <a:pt x="373" y="2208"/>
                  <a:pt x="373" y="2208"/>
                  <a:pt x="373" y="2208"/>
                </a:cubicBezTo>
                <a:cubicBezTo>
                  <a:pt x="469" y="1784"/>
                  <a:pt x="469" y="1784"/>
                  <a:pt x="469" y="1784"/>
                </a:cubicBezTo>
                <a:cubicBezTo>
                  <a:pt x="423" y="1764"/>
                  <a:pt x="391" y="1719"/>
                  <a:pt x="391" y="1666"/>
                </a:cubicBezTo>
                <a:cubicBezTo>
                  <a:pt x="391" y="1614"/>
                  <a:pt x="422" y="1570"/>
                  <a:pt x="466" y="1549"/>
                </a:cubicBezTo>
                <a:cubicBezTo>
                  <a:pt x="466" y="1115"/>
                  <a:pt x="466" y="1115"/>
                  <a:pt x="466" y="1115"/>
                </a:cubicBezTo>
                <a:cubicBezTo>
                  <a:pt x="0" y="920"/>
                  <a:pt x="0" y="920"/>
                  <a:pt x="0" y="920"/>
                </a:cubicBezTo>
                <a:cubicBezTo>
                  <a:pt x="2050" y="0"/>
                  <a:pt x="2050" y="0"/>
                  <a:pt x="2050" y="0"/>
                </a:cubicBezTo>
                <a:cubicBezTo>
                  <a:pt x="3931" y="932"/>
                  <a:pt x="3931" y="932"/>
                  <a:pt x="3931" y="932"/>
                </a:cubicBezTo>
                <a:lnTo>
                  <a:pt x="3046" y="1287"/>
                </a:lnTo>
                <a:close/>
                <a:moveTo>
                  <a:pt x="2004" y="1072"/>
                </a:moveTo>
                <a:cubicBezTo>
                  <a:pt x="2598" y="1072"/>
                  <a:pt x="2929" y="1386"/>
                  <a:pt x="2929" y="1386"/>
                </a:cubicBezTo>
                <a:cubicBezTo>
                  <a:pt x="2929" y="2147"/>
                  <a:pt x="2929" y="2147"/>
                  <a:pt x="2929" y="2147"/>
                </a:cubicBezTo>
                <a:cubicBezTo>
                  <a:pt x="2929" y="2147"/>
                  <a:pt x="2586" y="2392"/>
                  <a:pt x="1957" y="2392"/>
                </a:cubicBezTo>
                <a:cubicBezTo>
                  <a:pt x="1328" y="2392"/>
                  <a:pt x="1099" y="2147"/>
                  <a:pt x="1099" y="2147"/>
                </a:cubicBezTo>
                <a:cubicBezTo>
                  <a:pt x="1099" y="1386"/>
                  <a:pt x="1099" y="1386"/>
                  <a:pt x="1099" y="1386"/>
                </a:cubicBezTo>
                <a:cubicBezTo>
                  <a:pt x="1099" y="1386"/>
                  <a:pt x="1410" y="1072"/>
                  <a:pt x="2004" y="1072"/>
                </a:cubicBezTo>
                <a:close/>
                <a:moveTo>
                  <a:pt x="1992" y="2252"/>
                </a:moveTo>
                <a:cubicBezTo>
                  <a:pt x="2404" y="2252"/>
                  <a:pt x="2738" y="2168"/>
                  <a:pt x="2738" y="2066"/>
                </a:cubicBezTo>
                <a:cubicBezTo>
                  <a:pt x="2738" y="1963"/>
                  <a:pt x="2404" y="1879"/>
                  <a:pt x="1992" y="1879"/>
                </a:cubicBezTo>
                <a:cubicBezTo>
                  <a:pt x="1581" y="1879"/>
                  <a:pt x="1247" y="1963"/>
                  <a:pt x="1247" y="2066"/>
                </a:cubicBezTo>
                <a:cubicBezTo>
                  <a:pt x="1247" y="2168"/>
                  <a:pt x="1581" y="2252"/>
                  <a:pt x="1992" y="22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99795" y="736600"/>
            <a:ext cx="10643235" cy="48186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spcAft>
                <a:spcPts val="2000"/>
              </a:spcAft>
              <a:defRPr sz="1600">
                <a:solidFill>
                  <a:srgbClr val="5913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生成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XML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文件如下：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447276" y="2233201"/>
            <a:ext cx="3319762" cy="140519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spcAft>
                <a:spcPts val="2000"/>
              </a:spcAft>
              <a:defRPr sz="1600">
                <a:solidFill>
                  <a:srgbClr val="5913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其中包含了图片的尺寸，以及其中被识别目标的种类和位置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3600" y="1508150"/>
            <a:ext cx="6723809" cy="473333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12192001" cy="771550"/>
          </a:xfrm>
          <a:prstGeom prst="rect">
            <a:avLst/>
          </a:prstGeom>
          <a:solidFill>
            <a:srgbClr val="1D6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1"/>
          <p:cNvSpPr txBox="1"/>
          <p:nvPr/>
        </p:nvSpPr>
        <p:spPr>
          <a:xfrm>
            <a:off x="899592" y="123478"/>
            <a:ext cx="4756929" cy="50165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  <a:r>
              <a:rPr lang="en-US" altLang="zh-CN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数据集的制作</a:t>
            </a:r>
            <a:endParaRPr lang="zh-CN" altLang="en-US" sz="26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KSO_Shape"/>
          <p:cNvSpPr/>
          <p:nvPr/>
        </p:nvSpPr>
        <p:spPr bwMode="auto">
          <a:xfrm>
            <a:off x="251520" y="183096"/>
            <a:ext cx="612080" cy="372430"/>
          </a:xfrm>
          <a:custGeom>
            <a:avLst/>
            <a:gdLst>
              <a:gd name="T0" fmla="*/ 1395067 w 3931"/>
              <a:gd name="T1" fmla="*/ 589725 h 2392"/>
              <a:gd name="T2" fmla="*/ 928365 w 3931"/>
              <a:gd name="T3" fmla="*/ 389484 h 2392"/>
              <a:gd name="T4" fmla="*/ 403040 w 3931"/>
              <a:gd name="T5" fmla="*/ 589725 h 2392"/>
              <a:gd name="T6" fmla="*/ 256480 w 3931"/>
              <a:gd name="T7" fmla="*/ 528782 h 2392"/>
              <a:gd name="T8" fmla="*/ 256480 w 3931"/>
              <a:gd name="T9" fmla="*/ 708403 h 2392"/>
              <a:gd name="T10" fmla="*/ 296326 w 3931"/>
              <a:gd name="T11" fmla="*/ 763389 h 2392"/>
              <a:gd name="T12" fmla="*/ 255564 w 3931"/>
              <a:gd name="T13" fmla="*/ 818375 h 2392"/>
              <a:gd name="T14" fmla="*/ 299074 w 3931"/>
              <a:gd name="T15" fmla="*/ 1011742 h 2392"/>
              <a:gd name="T16" fmla="*/ 170834 w 3931"/>
              <a:gd name="T17" fmla="*/ 1011742 h 2392"/>
              <a:gd name="T18" fmla="*/ 214802 w 3931"/>
              <a:gd name="T19" fmla="*/ 817458 h 2392"/>
              <a:gd name="T20" fmla="*/ 179078 w 3931"/>
              <a:gd name="T21" fmla="*/ 763389 h 2392"/>
              <a:gd name="T22" fmla="*/ 213428 w 3931"/>
              <a:gd name="T23" fmla="*/ 709777 h 2392"/>
              <a:gd name="T24" fmla="*/ 213428 w 3931"/>
              <a:gd name="T25" fmla="*/ 510911 h 2392"/>
              <a:gd name="T26" fmla="*/ 0 w 3931"/>
              <a:gd name="T27" fmla="*/ 421559 h 2392"/>
              <a:gd name="T28" fmla="*/ 938899 w 3931"/>
              <a:gd name="T29" fmla="*/ 0 h 2392"/>
              <a:gd name="T30" fmla="*/ 1800397 w 3931"/>
              <a:gd name="T31" fmla="*/ 427058 h 2392"/>
              <a:gd name="T32" fmla="*/ 1395067 w 3931"/>
              <a:gd name="T33" fmla="*/ 589725 h 2392"/>
              <a:gd name="T34" fmla="*/ 917831 w 3931"/>
              <a:gd name="T35" fmla="*/ 491208 h 2392"/>
              <a:gd name="T36" fmla="*/ 1341481 w 3931"/>
              <a:gd name="T37" fmla="*/ 635088 h 2392"/>
              <a:gd name="T38" fmla="*/ 1341481 w 3931"/>
              <a:gd name="T39" fmla="*/ 983791 h 2392"/>
              <a:gd name="T40" fmla="*/ 896306 w 3931"/>
              <a:gd name="T41" fmla="*/ 1096054 h 2392"/>
              <a:gd name="T42" fmla="*/ 503342 w 3931"/>
              <a:gd name="T43" fmla="*/ 983791 h 2392"/>
              <a:gd name="T44" fmla="*/ 503342 w 3931"/>
              <a:gd name="T45" fmla="*/ 635088 h 2392"/>
              <a:gd name="T46" fmla="*/ 917831 w 3931"/>
              <a:gd name="T47" fmla="*/ 491208 h 2392"/>
              <a:gd name="T48" fmla="*/ 912335 w 3931"/>
              <a:gd name="T49" fmla="*/ 1031904 h 2392"/>
              <a:gd name="T50" fmla="*/ 1254003 w 3931"/>
              <a:gd name="T51" fmla="*/ 946675 h 2392"/>
              <a:gd name="T52" fmla="*/ 912335 w 3931"/>
              <a:gd name="T53" fmla="*/ 860989 h 2392"/>
              <a:gd name="T54" fmla="*/ 571126 w 3931"/>
              <a:gd name="T55" fmla="*/ 946675 h 2392"/>
              <a:gd name="T56" fmla="*/ 912335 w 3931"/>
              <a:gd name="T57" fmla="*/ 1031904 h 239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931" h="2392">
                <a:moveTo>
                  <a:pt x="3046" y="1287"/>
                </a:moveTo>
                <a:cubicBezTo>
                  <a:pt x="3046" y="1287"/>
                  <a:pt x="2618" y="850"/>
                  <a:pt x="2027" y="850"/>
                </a:cubicBezTo>
                <a:cubicBezTo>
                  <a:pt x="1450" y="850"/>
                  <a:pt x="880" y="1287"/>
                  <a:pt x="880" y="1287"/>
                </a:cubicBezTo>
                <a:cubicBezTo>
                  <a:pt x="560" y="1154"/>
                  <a:pt x="560" y="1154"/>
                  <a:pt x="560" y="1154"/>
                </a:cubicBezTo>
                <a:cubicBezTo>
                  <a:pt x="560" y="1546"/>
                  <a:pt x="560" y="1546"/>
                  <a:pt x="560" y="1546"/>
                </a:cubicBezTo>
                <a:cubicBezTo>
                  <a:pt x="610" y="1563"/>
                  <a:pt x="647" y="1610"/>
                  <a:pt x="647" y="1666"/>
                </a:cubicBezTo>
                <a:cubicBezTo>
                  <a:pt x="647" y="1723"/>
                  <a:pt x="609" y="1769"/>
                  <a:pt x="558" y="1786"/>
                </a:cubicBezTo>
                <a:cubicBezTo>
                  <a:pt x="653" y="2208"/>
                  <a:pt x="653" y="2208"/>
                  <a:pt x="653" y="2208"/>
                </a:cubicBezTo>
                <a:cubicBezTo>
                  <a:pt x="373" y="2208"/>
                  <a:pt x="373" y="2208"/>
                  <a:pt x="373" y="2208"/>
                </a:cubicBezTo>
                <a:cubicBezTo>
                  <a:pt x="469" y="1784"/>
                  <a:pt x="469" y="1784"/>
                  <a:pt x="469" y="1784"/>
                </a:cubicBezTo>
                <a:cubicBezTo>
                  <a:pt x="423" y="1764"/>
                  <a:pt x="391" y="1719"/>
                  <a:pt x="391" y="1666"/>
                </a:cubicBezTo>
                <a:cubicBezTo>
                  <a:pt x="391" y="1614"/>
                  <a:pt x="422" y="1570"/>
                  <a:pt x="466" y="1549"/>
                </a:cubicBezTo>
                <a:cubicBezTo>
                  <a:pt x="466" y="1115"/>
                  <a:pt x="466" y="1115"/>
                  <a:pt x="466" y="1115"/>
                </a:cubicBezTo>
                <a:cubicBezTo>
                  <a:pt x="0" y="920"/>
                  <a:pt x="0" y="920"/>
                  <a:pt x="0" y="920"/>
                </a:cubicBezTo>
                <a:cubicBezTo>
                  <a:pt x="2050" y="0"/>
                  <a:pt x="2050" y="0"/>
                  <a:pt x="2050" y="0"/>
                </a:cubicBezTo>
                <a:cubicBezTo>
                  <a:pt x="3931" y="932"/>
                  <a:pt x="3931" y="932"/>
                  <a:pt x="3931" y="932"/>
                </a:cubicBezTo>
                <a:lnTo>
                  <a:pt x="3046" y="1287"/>
                </a:lnTo>
                <a:close/>
                <a:moveTo>
                  <a:pt x="2004" y="1072"/>
                </a:moveTo>
                <a:cubicBezTo>
                  <a:pt x="2598" y="1072"/>
                  <a:pt x="2929" y="1386"/>
                  <a:pt x="2929" y="1386"/>
                </a:cubicBezTo>
                <a:cubicBezTo>
                  <a:pt x="2929" y="2147"/>
                  <a:pt x="2929" y="2147"/>
                  <a:pt x="2929" y="2147"/>
                </a:cubicBezTo>
                <a:cubicBezTo>
                  <a:pt x="2929" y="2147"/>
                  <a:pt x="2586" y="2392"/>
                  <a:pt x="1957" y="2392"/>
                </a:cubicBezTo>
                <a:cubicBezTo>
                  <a:pt x="1328" y="2392"/>
                  <a:pt x="1099" y="2147"/>
                  <a:pt x="1099" y="2147"/>
                </a:cubicBezTo>
                <a:cubicBezTo>
                  <a:pt x="1099" y="1386"/>
                  <a:pt x="1099" y="1386"/>
                  <a:pt x="1099" y="1386"/>
                </a:cubicBezTo>
                <a:cubicBezTo>
                  <a:pt x="1099" y="1386"/>
                  <a:pt x="1410" y="1072"/>
                  <a:pt x="2004" y="1072"/>
                </a:cubicBezTo>
                <a:close/>
                <a:moveTo>
                  <a:pt x="1992" y="2252"/>
                </a:moveTo>
                <a:cubicBezTo>
                  <a:pt x="2404" y="2252"/>
                  <a:pt x="2738" y="2168"/>
                  <a:pt x="2738" y="2066"/>
                </a:cubicBezTo>
                <a:cubicBezTo>
                  <a:pt x="2738" y="1963"/>
                  <a:pt x="2404" y="1879"/>
                  <a:pt x="1992" y="1879"/>
                </a:cubicBezTo>
                <a:cubicBezTo>
                  <a:pt x="1581" y="1879"/>
                  <a:pt x="1247" y="1963"/>
                  <a:pt x="1247" y="2066"/>
                </a:cubicBezTo>
                <a:cubicBezTo>
                  <a:pt x="1247" y="2168"/>
                  <a:pt x="1581" y="2252"/>
                  <a:pt x="1992" y="22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99591" y="771550"/>
            <a:ext cx="9020585" cy="48186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spcAft>
                <a:spcPts val="2000"/>
              </a:spcAft>
              <a:defRPr sz="1600">
                <a:solidFill>
                  <a:srgbClr val="5913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对于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tensorflow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，需要将训练集和测试集数据分别转换为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TFRecord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格式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9186" y="1396678"/>
            <a:ext cx="4566813" cy="514632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189694" y="1972235"/>
            <a:ext cx="4566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从</a:t>
            </a:r>
            <a:r>
              <a:rPr lang="en-US" altLang="zh-CN" dirty="0"/>
              <a:t>label.txt</a:t>
            </a:r>
            <a:r>
              <a:rPr lang="zh-CN" altLang="en-US" dirty="0"/>
              <a:t>循环读入要写入的数据信息，对于图片，使用</a:t>
            </a:r>
            <a:r>
              <a:rPr lang="en-US" altLang="zh-CN" dirty="0"/>
              <a:t>PIL</a:t>
            </a:r>
            <a:r>
              <a:rPr lang="zh-CN" altLang="en-US" dirty="0"/>
              <a:t>的</a:t>
            </a:r>
            <a:r>
              <a:rPr lang="en-US" altLang="zh-CN" dirty="0" err="1"/>
              <a:t>image.open</a:t>
            </a:r>
            <a:r>
              <a:rPr lang="zh-CN" altLang="en-US" dirty="0"/>
              <a:t>读取图像，将一个样例转化成</a:t>
            </a:r>
            <a:r>
              <a:rPr lang="en-US" altLang="zh-CN" dirty="0"/>
              <a:t>Example Protocol Buffer</a:t>
            </a:r>
            <a:r>
              <a:rPr lang="zh-CN" altLang="en-US" dirty="0"/>
              <a:t>，并将所有信息写入数据结构，再将一个</a:t>
            </a:r>
            <a:r>
              <a:rPr lang="en-US" altLang="zh-CN" dirty="0"/>
              <a:t>Example</a:t>
            </a:r>
            <a:r>
              <a:rPr lang="zh-CN" altLang="en-US" dirty="0"/>
              <a:t>写入</a:t>
            </a:r>
            <a:r>
              <a:rPr lang="en-US" altLang="zh-CN" dirty="0" err="1"/>
              <a:t>TFRecord</a:t>
            </a:r>
            <a:r>
              <a:rPr lang="zh-CN" altLang="en-US" dirty="0"/>
              <a:t>文件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12192001" cy="771550"/>
          </a:xfrm>
          <a:prstGeom prst="rect">
            <a:avLst/>
          </a:prstGeom>
          <a:solidFill>
            <a:srgbClr val="1D6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1"/>
          <p:cNvSpPr txBox="1"/>
          <p:nvPr/>
        </p:nvSpPr>
        <p:spPr>
          <a:xfrm>
            <a:off x="899592" y="123478"/>
            <a:ext cx="4756929" cy="50165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  <a:r>
              <a:rPr lang="en-US" altLang="zh-CN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数据集的制作</a:t>
            </a:r>
            <a:endParaRPr lang="zh-CN" altLang="en-US" sz="26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KSO_Shape"/>
          <p:cNvSpPr/>
          <p:nvPr/>
        </p:nvSpPr>
        <p:spPr bwMode="auto">
          <a:xfrm>
            <a:off x="251520" y="183096"/>
            <a:ext cx="612080" cy="372430"/>
          </a:xfrm>
          <a:custGeom>
            <a:avLst/>
            <a:gdLst>
              <a:gd name="T0" fmla="*/ 1395067 w 3931"/>
              <a:gd name="T1" fmla="*/ 589725 h 2392"/>
              <a:gd name="T2" fmla="*/ 928365 w 3931"/>
              <a:gd name="T3" fmla="*/ 389484 h 2392"/>
              <a:gd name="T4" fmla="*/ 403040 w 3931"/>
              <a:gd name="T5" fmla="*/ 589725 h 2392"/>
              <a:gd name="T6" fmla="*/ 256480 w 3931"/>
              <a:gd name="T7" fmla="*/ 528782 h 2392"/>
              <a:gd name="T8" fmla="*/ 256480 w 3931"/>
              <a:gd name="T9" fmla="*/ 708403 h 2392"/>
              <a:gd name="T10" fmla="*/ 296326 w 3931"/>
              <a:gd name="T11" fmla="*/ 763389 h 2392"/>
              <a:gd name="T12" fmla="*/ 255564 w 3931"/>
              <a:gd name="T13" fmla="*/ 818375 h 2392"/>
              <a:gd name="T14" fmla="*/ 299074 w 3931"/>
              <a:gd name="T15" fmla="*/ 1011742 h 2392"/>
              <a:gd name="T16" fmla="*/ 170834 w 3931"/>
              <a:gd name="T17" fmla="*/ 1011742 h 2392"/>
              <a:gd name="T18" fmla="*/ 214802 w 3931"/>
              <a:gd name="T19" fmla="*/ 817458 h 2392"/>
              <a:gd name="T20" fmla="*/ 179078 w 3931"/>
              <a:gd name="T21" fmla="*/ 763389 h 2392"/>
              <a:gd name="T22" fmla="*/ 213428 w 3931"/>
              <a:gd name="T23" fmla="*/ 709777 h 2392"/>
              <a:gd name="T24" fmla="*/ 213428 w 3931"/>
              <a:gd name="T25" fmla="*/ 510911 h 2392"/>
              <a:gd name="T26" fmla="*/ 0 w 3931"/>
              <a:gd name="T27" fmla="*/ 421559 h 2392"/>
              <a:gd name="T28" fmla="*/ 938899 w 3931"/>
              <a:gd name="T29" fmla="*/ 0 h 2392"/>
              <a:gd name="T30" fmla="*/ 1800397 w 3931"/>
              <a:gd name="T31" fmla="*/ 427058 h 2392"/>
              <a:gd name="T32" fmla="*/ 1395067 w 3931"/>
              <a:gd name="T33" fmla="*/ 589725 h 2392"/>
              <a:gd name="T34" fmla="*/ 917831 w 3931"/>
              <a:gd name="T35" fmla="*/ 491208 h 2392"/>
              <a:gd name="T36" fmla="*/ 1341481 w 3931"/>
              <a:gd name="T37" fmla="*/ 635088 h 2392"/>
              <a:gd name="T38" fmla="*/ 1341481 w 3931"/>
              <a:gd name="T39" fmla="*/ 983791 h 2392"/>
              <a:gd name="T40" fmla="*/ 896306 w 3931"/>
              <a:gd name="T41" fmla="*/ 1096054 h 2392"/>
              <a:gd name="T42" fmla="*/ 503342 w 3931"/>
              <a:gd name="T43" fmla="*/ 983791 h 2392"/>
              <a:gd name="T44" fmla="*/ 503342 w 3931"/>
              <a:gd name="T45" fmla="*/ 635088 h 2392"/>
              <a:gd name="T46" fmla="*/ 917831 w 3931"/>
              <a:gd name="T47" fmla="*/ 491208 h 2392"/>
              <a:gd name="T48" fmla="*/ 912335 w 3931"/>
              <a:gd name="T49" fmla="*/ 1031904 h 2392"/>
              <a:gd name="T50" fmla="*/ 1254003 w 3931"/>
              <a:gd name="T51" fmla="*/ 946675 h 2392"/>
              <a:gd name="T52" fmla="*/ 912335 w 3931"/>
              <a:gd name="T53" fmla="*/ 860989 h 2392"/>
              <a:gd name="T54" fmla="*/ 571126 w 3931"/>
              <a:gd name="T55" fmla="*/ 946675 h 2392"/>
              <a:gd name="T56" fmla="*/ 912335 w 3931"/>
              <a:gd name="T57" fmla="*/ 1031904 h 239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931" h="2392">
                <a:moveTo>
                  <a:pt x="3046" y="1287"/>
                </a:moveTo>
                <a:cubicBezTo>
                  <a:pt x="3046" y="1287"/>
                  <a:pt x="2618" y="850"/>
                  <a:pt x="2027" y="850"/>
                </a:cubicBezTo>
                <a:cubicBezTo>
                  <a:pt x="1450" y="850"/>
                  <a:pt x="880" y="1287"/>
                  <a:pt x="880" y="1287"/>
                </a:cubicBezTo>
                <a:cubicBezTo>
                  <a:pt x="560" y="1154"/>
                  <a:pt x="560" y="1154"/>
                  <a:pt x="560" y="1154"/>
                </a:cubicBezTo>
                <a:cubicBezTo>
                  <a:pt x="560" y="1546"/>
                  <a:pt x="560" y="1546"/>
                  <a:pt x="560" y="1546"/>
                </a:cubicBezTo>
                <a:cubicBezTo>
                  <a:pt x="610" y="1563"/>
                  <a:pt x="647" y="1610"/>
                  <a:pt x="647" y="1666"/>
                </a:cubicBezTo>
                <a:cubicBezTo>
                  <a:pt x="647" y="1723"/>
                  <a:pt x="609" y="1769"/>
                  <a:pt x="558" y="1786"/>
                </a:cubicBezTo>
                <a:cubicBezTo>
                  <a:pt x="653" y="2208"/>
                  <a:pt x="653" y="2208"/>
                  <a:pt x="653" y="2208"/>
                </a:cubicBezTo>
                <a:cubicBezTo>
                  <a:pt x="373" y="2208"/>
                  <a:pt x="373" y="2208"/>
                  <a:pt x="373" y="2208"/>
                </a:cubicBezTo>
                <a:cubicBezTo>
                  <a:pt x="469" y="1784"/>
                  <a:pt x="469" y="1784"/>
                  <a:pt x="469" y="1784"/>
                </a:cubicBezTo>
                <a:cubicBezTo>
                  <a:pt x="423" y="1764"/>
                  <a:pt x="391" y="1719"/>
                  <a:pt x="391" y="1666"/>
                </a:cubicBezTo>
                <a:cubicBezTo>
                  <a:pt x="391" y="1614"/>
                  <a:pt x="422" y="1570"/>
                  <a:pt x="466" y="1549"/>
                </a:cubicBezTo>
                <a:cubicBezTo>
                  <a:pt x="466" y="1115"/>
                  <a:pt x="466" y="1115"/>
                  <a:pt x="466" y="1115"/>
                </a:cubicBezTo>
                <a:cubicBezTo>
                  <a:pt x="0" y="920"/>
                  <a:pt x="0" y="920"/>
                  <a:pt x="0" y="920"/>
                </a:cubicBezTo>
                <a:cubicBezTo>
                  <a:pt x="2050" y="0"/>
                  <a:pt x="2050" y="0"/>
                  <a:pt x="2050" y="0"/>
                </a:cubicBezTo>
                <a:cubicBezTo>
                  <a:pt x="3931" y="932"/>
                  <a:pt x="3931" y="932"/>
                  <a:pt x="3931" y="932"/>
                </a:cubicBezTo>
                <a:lnTo>
                  <a:pt x="3046" y="1287"/>
                </a:lnTo>
                <a:close/>
                <a:moveTo>
                  <a:pt x="2004" y="1072"/>
                </a:moveTo>
                <a:cubicBezTo>
                  <a:pt x="2598" y="1072"/>
                  <a:pt x="2929" y="1386"/>
                  <a:pt x="2929" y="1386"/>
                </a:cubicBezTo>
                <a:cubicBezTo>
                  <a:pt x="2929" y="2147"/>
                  <a:pt x="2929" y="2147"/>
                  <a:pt x="2929" y="2147"/>
                </a:cubicBezTo>
                <a:cubicBezTo>
                  <a:pt x="2929" y="2147"/>
                  <a:pt x="2586" y="2392"/>
                  <a:pt x="1957" y="2392"/>
                </a:cubicBezTo>
                <a:cubicBezTo>
                  <a:pt x="1328" y="2392"/>
                  <a:pt x="1099" y="2147"/>
                  <a:pt x="1099" y="2147"/>
                </a:cubicBezTo>
                <a:cubicBezTo>
                  <a:pt x="1099" y="1386"/>
                  <a:pt x="1099" y="1386"/>
                  <a:pt x="1099" y="1386"/>
                </a:cubicBezTo>
                <a:cubicBezTo>
                  <a:pt x="1099" y="1386"/>
                  <a:pt x="1410" y="1072"/>
                  <a:pt x="2004" y="1072"/>
                </a:cubicBezTo>
                <a:close/>
                <a:moveTo>
                  <a:pt x="1992" y="2252"/>
                </a:moveTo>
                <a:cubicBezTo>
                  <a:pt x="2404" y="2252"/>
                  <a:pt x="2738" y="2168"/>
                  <a:pt x="2738" y="2066"/>
                </a:cubicBezTo>
                <a:cubicBezTo>
                  <a:pt x="2738" y="1963"/>
                  <a:pt x="2404" y="1879"/>
                  <a:pt x="1992" y="1879"/>
                </a:cubicBezTo>
                <a:cubicBezTo>
                  <a:pt x="1581" y="1879"/>
                  <a:pt x="1247" y="1963"/>
                  <a:pt x="1247" y="2066"/>
                </a:cubicBezTo>
                <a:cubicBezTo>
                  <a:pt x="1247" y="2168"/>
                  <a:pt x="1581" y="2252"/>
                  <a:pt x="1992" y="22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99591" y="771550"/>
            <a:ext cx="9020585" cy="58105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spcAft>
                <a:spcPts val="2000"/>
              </a:spcAft>
              <a:defRPr sz="1600">
                <a:solidFill>
                  <a:srgbClr val="5913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400" b="1" dirty="0"/>
              <a:t>读取</a:t>
            </a:r>
            <a:r>
              <a:rPr lang="en-US" altLang="zh-CN" sz="2400" b="1" dirty="0" err="1"/>
              <a:t>TFRecord</a:t>
            </a:r>
            <a:r>
              <a:rPr lang="zh-CN" altLang="en-US" sz="2400" b="1" dirty="0"/>
              <a:t>文件</a:t>
            </a:r>
            <a:r>
              <a:rPr lang="en-US" altLang="zh-CN" sz="2400" b="1" dirty="0"/>
              <a:t>,</a:t>
            </a:r>
            <a:r>
              <a:rPr lang="zh-CN" altLang="en-US" sz="2400" b="1" dirty="0"/>
              <a:t>具体代码如下：</a:t>
            </a:r>
            <a:endParaRPr lang="zh-CN" altLang="en-US" sz="24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0877" y="1543100"/>
            <a:ext cx="7942857" cy="48571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12192001" cy="771550"/>
          </a:xfrm>
          <a:prstGeom prst="rect">
            <a:avLst/>
          </a:prstGeom>
          <a:solidFill>
            <a:srgbClr val="1D6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251520" y="183096"/>
            <a:ext cx="612080" cy="372430"/>
          </a:xfrm>
          <a:custGeom>
            <a:avLst/>
            <a:gdLst>
              <a:gd name="T0" fmla="*/ 1395067 w 3931"/>
              <a:gd name="T1" fmla="*/ 589725 h 2392"/>
              <a:gd name="T2" fmla="*/ 928365 w 3931"/>
              <a:gd name="T3" fmla="*/ 389484 h 2392"/>
              <a:gd name="T4" fmla="*/ 403040 w 3931"/>
              <a:gd name="T5" fmla="*/ 589725 h 2392"/>
              <a:gd name="T6" fmla="*/ 256480 w 3931"/>
              <a:gd name="T7" fmla="*/ 528782 h 2392"/>
              <a:gd name="T8" fmla="*/ 256480 w 3931"/>
              <a:gd name="T9" fmla="*/ 708403 h 2392"/>
              <a:gd name="T10" fmla="*/ 296326 w 3931"/>
              <a:gd name="T11" fmla="*/ 763389 h 2392"/>
              <a:gd name="T12" fmla="*/ 255564 w 3931"/>
              <a:gd name="T13" fmla="*/ 818375 h 2392"/>
              <a:gd name="T14" fmla="*/ 299074 w 3931"/>
              <a:gd name="T15" fmla="*/ 1011742 h 2392"/>
              <a:gd name="T16" fmla="*/ 170834 w 3931"/>
              <a:gd name="T17" fmla="*/ 1011742 h 2392"/>
              <a:gd name="T18" fmla="*/ 214802 w 3931"/>
              <a:gd name="T19" fmla="*/ 817458 h 2392"/>
              <a:gd name="T20" fmla="*/ 179078 w 3931"/>
              <a:gd name="T21" fmla="*/ 763389 h 2392"/>
              <a:gd name="T22" fmla="*/ 213428 w 3931"/>
              <a:gd name="T23" fmla="*/ 709777 h 2392"/>
              <a:gd name="T24" fmla="*/ 213428 w 3931"/>
              <a:gd name="T25" fmla="*/ 510911 h 2392"/>
              <a:gd name="T26" fmla="*/ 0 w 3931"/>
              <a:gd name="T27" fmla="*/ 421559 h 2392"/>
              <a:gd name="T28" fmla="*/ 938899 w 3931"/>
              <a:gd name="T29" fmla="*/ 0 h 2392"/>
              <a:gd name="T30" fmla="*/ 1800397 w 3931"/>
              <a:gd name="T31" fmla="*/ 427058 h 2392"/>
              <a:gd name="T32" fmla="*/ 1395067 w 3931"/>
              <a:gd name="T33" fmla="*/ 589725 h 2392"/>
              <a:gd name="T34" fmla="*/ 917831 w 3931"/>
              <a:gd name="T35" fmla="*/ 491208 h 2392"/>
              <a:gd name="T36" fmla="*/ 1341481 w 3931"/>
              <a:gd name="T37" fmla="*/ 635088 h 2392"/>
              <a:gd name="T38" fmla="*/ 1341481 w 3931"/>
              <a:gd name="T39" fmla="*/ 983791 h 2392"/>
              <a:gd name="T40" fmla="*/ 896306 w 3931"/>
              <a:gd name="T41" fmla="*/ 1096054 h 2392"/>
              <a:gd name="T42" fmla="*/ 503342 w 3931"/>
              <a:gd name="T43" fmla="*/ 983791 h 2392"/>
              <a:gd name="T44" fmla="*/ 503342 w 3931"/>
              <a:gd name="T45" fmla="*/ 635088 h 2392"/>
              <a:gd name="T46" fmla="*/ 917831 w 3931"/>
              <a:gd name="T47" fmla="*/ 491208 h 2392"/>
              <a:gd name="T48" fmla="*/ 912335 w 3931"/>
              <a:gd name="T49" fmla="*/ 1031904 h 2392"/>
              <a:gd name="T50" fmla="*/ 1254003 w 3931"/>
              <a:gd name="T51" fmla="*/ 946675 h 2392"/>
              <a:gd name="T52" fmla="*/ 912335 w 3931"/>
              <a:gd name="T53" fmla="*/ 860989 h 2392"/>
              <a:gd name="T54" fmla="*/ 571126 w 3931"/>
              <a:gd name="T55" fmla="*/ 946675 h 2392"/>
              <a:gd name="T56" fmla="*/ 912335 w 3931"/>
              <a:gd name="T57" fmla="*/ 1031904 h 239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931" h="2392">
                <a:moveTo>
                  <a:pt x="3046" y="1287"/>
                </a:moveTo>
                <a:cubicBezTo>
                  <a:pt x="3046" y="1287"/>
                  <a:pt x="2618" y="850"/>
                  <a:pt x="2027" y="850"/>
                </a:cubicBezTo>
                <a:cubicBezTo>
                  <a:pt x="1450" y="850"/>
                  <a:pt x="880" y="1287"/>
                  <a:pt x="880" y="1287"/>
                </a:cubicBezTo>
                <a:cubicBezTo>
                  <a:pt x="560" y="1154"/>
                  <a:pt x="560" y="1154"/>
                  <a:pt x="560" y="1154"/>
                </a:cubicBezTo>
                <a:cubicBezTo>
                  <a:pt x="560" y="1546"/>
                  <a:pt x="560" y="1546"/>
                  <a:pt x="560" y="1546"/>
                </a:cubicBezTo>
                <a:cubicBezTo>
                  <a:pt x="610" y="1563"/>
                  <a:pt x="647" y="1610"/>
                  <a:pt x="647" y="1666"/>
                </a:cubicBezTo>
                <a:cubicBezTo>
                  <a:pt x="647" y="1723"/>
                  <a:pt x="609" y="1769"/>
                  <a:pt x="558" y="1786"/>
                </a:cubicBezTo>
                <a:cubicBezTo>
                  <a:pt x="653" y="2208"/>
                  <a:pt x="653" y="2208"/>
                  <a:pt x="653" y="2208"/>
                </a:cubicBezTo>
                <a:cubicBezTo>
                  <a:pt x="373" y="2208"/>
                  <a:pt x="373" y="2208"/>
                  <a:pt x="373" y="2208"/>
                </a:cubicBezTo>
                <a:cubicBezTo>
                  <a:pt x="469" y="1784"/>
                  <a:pt x="469" y="1784"/>
                  <a:pt x="469" y="1784"/>
                </a:cubicBezTo>
                <a:cubicBezTo>
                  <a:pt x="423" y="1764"/>
                  <a:pt x="391" y="1719"/>
                  <a:pt x="391" y="1666"/>
                </a:cubicBezTo>
                <a:cubicBezTo>
                  <a:pt x="391" y="1614"/>
                  <a:pt x="422" y="1570"/>
                  <a:pt x="466" y="1549"/>
                </a:cubicBezTo>
                <a:cubicBezTo>
                  <a:pt x="466" y="1115"/>
                  <a:pt x="466" y="1115"/>
                  <a:pt x="466" y="1115"/>
                </a:cubicBezTo>
                <a:cubicBezTo>
                  <a:pt x="0" y="920"/>
                  <a:pt x="0" y="920"/>
                  <a:pt x="0" y="920"/>
                </a:cubicBezTo>
                <a:cubicBezTo>
                  <a:pt x="2050" y="0"/>
                  <a:pt x="2050" y="0"/>
                  <a:pt x="2050" y="0"/>
                </a:cubicBezTo>
                <a:cubicBezTo>
                  <a:pt x="3931" y="932"/>
                  <a:pt x="3931" y="932"/>
                  <a:pt x="3931" y="932"/>
                </a:cubicBezTo>
                <a:lnTo>
                  <a:pt x="3046" y="1287"/>
                </a:lnTo>
                <a:close/>
                <a:moveTo>
                  <a:pt x="2004" y="1072"/>
                </a:moveTo>
                <a:cubicBezTo>
                  <a:pt x="2598" y="1072"/>
                  <a:pt x="2929" y="1386"/>
                  <a:pt x="2929" y="1386"/>
                </a:cubicBezTo>
                <a:cubicBezTo>
                  <a:pt x="2929" y="2147"/>
                  <a:pt x="2929" y="2147"/>
                  <a:pt x="2929" y="2147"/>
                </a:cubicBezTo>
                <a:cubicBezTo>
                  <a:pt x="2929" y="2147"/>
                  <a:pt x="2586" y="2392"/>
                  <a:pt x="1957" y="2392"/>
                </a:cubicBezTo>
                <a:cubicBezTo>
                  <a:pt x="1328" y="2392"/>
                  <a:pt x="1099" y="2147"/>
                  <a:pt x="1099" y="2147"/>
                </a:cubicBezTo>
                <a:cubicBezTo>
                  <a:pt x="1099" y="1386"/>
                  <a:pt x="1099" y="1386"/>
                  <a:pt x="1099" y="1386"/>
                </a:cubicBezTo>
                <a:cubicBezTo>
                  <a:pt x="1099" y="1386"/>
                  <a:pt x="1410" y="1072"/>
                  <a:pt x="2004" y="1072"/>
                </a:cubicBezTo>
                <a:close/>
                <a:moveTo>
                  <a:pt x="1992" y="2252"/>
                </a:moveTo>
                <a:cubicBezTo>
                  <a:pt x="2404" y="2252"/>
                  <a:pt x="2738" y="2168"/>
                  <a:pt x="2738" y="2066"/>
                </a:cubicBezTo>
                <a:cubicBezTo>
                  <a:pt x="2738" y="1963"/>
                  <a:pt x="2404" y="1879"/>
                  <a:pt x="1992" y="1879"/>
                </a:cubicBezTo>
                <a:cubicBezTo>
                  <a:pt x="1581" y="1879"/>
                  <a:pt x="1247" y="1963"/>
                  <a:pt x="1247" y="2066"/>
                </a:cubicBezTo>
                <a:cubicBezTo>
                  <a:pt x="1247" y="2168"/>
                  <a:pt x="1581" y="2252"/>
                  <a:pt x="1992" y="22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51520" y="555526"/>
            <a:ext cx="4940935" cy="1862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设定被识别物体的种类的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pbtxt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文件， 识别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种物体，设置训练步数等</a:t>
            </a:r>
            <a:endParaRPr lang="zh-CN" altLang="en-US" sz="2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21"/>
          <p:cNvSpPr txBox="1"/>
          <p:nvPr/>
        </p:nvSpPr>
        <p:spPr>
          <a:xfrm>
            <a:off x="899592" y="123478"/>
            <a:ext cx="4756929" cy="50165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  <a:r>
              <a:rPr lang="en-US" altLang="zh-CN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模型训练</a:t>
            </a:r>
            <a:endParaRPr lang="zh-CN" altLang="en-US" sz="26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6623" y="2417981"/>
            <a:ext cx="3580952" cy="300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12192001" cy="771550"/>
          </a:xfrm>
          <a:prstGeom prst="rect">
            <a:avLst/>
          </a:prstGeom>
          <a:solidFill>
            <a:srgbClr val="1D6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251520" y="183096"/>
            <a:ext cx="612080" cy="372430"/>
          </a:xfrm>
          <a:custGeom>
            <a:avLst/>
            <a:gdLst>
              <a:gd name="T0" fmla="*/ 1395067 w 3931"/>
              <a:gd name="T1" fmla="*/ 589725 h 2392"/>
              <a:gd name="T2" fmla="*/ 928365 w 3931"/>
              <a:gd name="T3" fmla="*/ 389484 h 2392"/>
              <a:gd name="T4" fmla="*/ 403040 w 3931"/>
              <a:gd name="T5" fmla="*/ 589725 h 2392"/>
              <a:gd name="T6" fmla="*/ 256480 w 3931"/>
              <a:gd name="T7" fmla="*/ 528782 h 2392"/>
              <a:gd name="T8" fmla="*/ 256480 w 3931"/>
              <a:gd name="T9" fmla="*/ 708403 h 2392"/>
              <a:gd name="T10" fmla="*/ 296326 w 3931"/>
              <a:gd name="T11" fmla="*/ 763389 h 2392"/>
              <a:gd name="T12" fmla="*/ 255564 w 3931"/>
              <a:gd name="T13" fmla="*/ 818375 h 2392"/>
              <a:gd name="T14" fmla="*/ 299074 w 3931"/>
              <a:gd name="T15" fmla="*/ 1011742 h 2392"/>
              <a:gd name="T16" fmla="*/ 170834 w 3931"/>
              <a:gd name="T17" fmla="*/ 1011742 h 2392"/>
              <a:gd name="T18" fmla="*/ 214802 w 3931"/>
              <a:gd name="T19" fmla="*/ 817458 h 2392"/>
              <a:gd name="T20" fmla="*/ 179078 w 3931"/>
              <a:gd name="T21" fmla="*/ 763389 h 2392"/>
              <a:gd name="T22" fmla="*/ 213428 w 3931"/>
              <a:gd name="T23" fmla="*/ 709777 h 2392"/>
              <a:gd name="T24" fmla="*/ 213428 w 3931"/>
              <a:gd name="T25" fmla="*/ 510911 h 2392"/>
              <a:gd name="T26" fmla="*/ 0 w 3931"/>
              <a:gd name="T27" fmla="*/ 421559 h 2392"/>
              <a:gd name="T28" fmla="*/ 938899 w 3931"/>
              <a:gd name="T29" fmla="*/ 0 h 2392"/>
              <a:gd name="T30" fmla="*/ 1800397 w 3931"/>
              <a:gd name="T31" fmla="*/ 427058 h 2392"/>
              <a:gd name="T32" fmla="*/ 1395067 w 3931"/>
              <a:gd name="T33" fmla="*/ 589725 h 2392"/>
              <a:gd name="T34" fmla="*/ 917831 w 3931"/>
              <a:gd name="T35" fmla="*/ 491208 h 2392"/>
              <a:gd name="T36" fmla="*/ 1341481 w 3931"/>
              <a:gd name="T37" fmla="*/ 635088 h 2392"/>
              <a:gd name="T38" fmla="*/ 1341481 w 3931"/>
              <a:gd name="T39" fmla="*/ 983791 h 2392"/>
              <a:gd name="T40" fmla="*/ 896306 w 3931"/>
              <a:gd name="T41" fmla="*/ 1096054 h 2392"/>
              <a:gd name="T42" fmla="*/ 503342 w 3931"/>
              <a:gd name="T43" fmla="*/ 983791 h 2392"/>
              <a:gd name="T44" fmla="*/ 503342 w 3931"/>
              <a:gd name="T45" fmla="*/ 635088 h 2392"/>
              <a:gd name="T46" fmla="*/ 917831 w 3931"/>
              <a:gd name="T47" fmla="*/ 491208 h 2392"/>
              <a:gd name="T48" fmla="*/ 912335 w 3931"/>
              <a:gd name="T49" fmla="*/ 1031904 h 2392"/>
              <a:gd name="T50" fmla="*/ 1254003 w 3931"/>
              <a:gd name="T51" fmla="*/ 946675 h 2392"/>
              <a:gd name="T52" fmla="*/ 912335 w 3931"/>
              <a:gd name="T53" fmla="*/ 860989 h 2392"/>
              <a:gd name="T54" fmla="*/ 571126 w 3931"/>
              <a:gd name="T55" fmla="*/ 946675 h 2392"/>
              <a:gd name="T56" fmla="*/ 912335 w 3931"/>
              <a:gd name="T57" fmla="*/ 1031904 h 239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931" h="2392">
                <a:moveTo>
                  <a:pt x="3046" y="1287"/>
                </a:moveTo>
                <a:cubicBezTo>
                  <a:pt x="3046" y="1287"/>
                  <a:pt x="2618" y="850"/>
                  <a:pt x="2027" y="850"/>
                </a:cubicBezTo>
                <a:cubicBezTo>
                  <a:pt x="1450" y="850"/>
                  <a:pt x="880" y="1287"/>
                  <a:pt x="880" y="1287"/>
                </a:cubicBezTo>
                <a:cubicBezTo>
                  <a:pt x="560" y="1154"/>
                  <a:pt x="560" y="1154"/>
                  <a:pt x="560" y="1154"/>
                </a:cubicBezTo>
                <a:cubicBezTo>
                  <a:pt x="560" y="1546"/>
                  <a:pt x="560" y="1546"/>
                  <a:pt x="560" y="1546"/>
                </a:cubicBezTo>
                <a:cubicBezTo>
                  <a:pt x="610" y="1563"/>
                  <a:pt x="647" y="1610"/>
                  <a:pt x="647" y="1666"/>
                </a:cubicBezTo>
                <a:cubicBezTo>
                  <a:pt x="647" y="1723"/>
                  <a:pt x="609" y="1769"/>
                  <a:pt x="558" y="1786"/>
                </a:cubicBezTo>
                <a:cubicBezTo>
                  <a:pt x="653" y="2208"/>
                  <a:pt x="653" y="2208"/>
                  <a:pt x="653" y="2208"/>
                </a:cubicBezTo>
                <a:cubicBezTo>
                  <a:pt x="373" y="2208"/>
                  <a:pt x="373" y="2208"/>
                  <a:pt x="373" y="2208"/>
                </a:cubicBezTo>
                <a:cubicBezTo>
                  <a:pt x="469" y="1784"/>
                  <a:pt x="469" y="1784"/>
                  <a:pt x="469" y="1784"/>
                </a:cubicBezTo>
                <a:cubicBezTo>
                  <a:pt x="423" y="1764"/>
                  <a:pt x="391" y="1719"/>
                  <a:pt x="391" y="1666"/>
                </a:cubicBezTo>
                <a:cubicBezTo>
                  <a:pt x="391" y="1614"/>
                  <a:pt x="422" y="1570"/>
                  <a:pt x="466" y="1549"/>
                </a:cubicBezTo>
                <a:cubicBezTo>
                  <a:pt x="466" y="1115"/>
                  <a:pt x="466" y="1115"/>
                  <a:pt x="466" y="1115"/>
                </a:cubicBezTo>
                <a:cubicBezTo>
                  <a:pt x="0" y="920"/>
                  <a:pt x="0" y="920"/>
                  <a:pt x="0" y="920"/>
                </a:cubicBezTo>
                <a:cubicBezTo>
                  <a:pt x="2050" y="0"/>
                  <a:pt x="2050" y="0"/>
                  <a:pt x="2050" y="0"/>
                </a:cubicBezTo>
                <a:cubicBezTo>
                  <a:pt x="3931" y="932"/>
                  <a:pt x="3931" y="932"/>
                  <a:pt x="3931" y="932"/>
                </a:cubicBezTo>
                <a:lnTo>
                  <a:pt x="3046" y="1287"/>
                </a:lnTo>
                <a:close/>
                <a:moveTo>
                  <a:pt x="2004" y="1072"/>
                </a:moveTo>
                <a:cubicBezTo>
                  <a:pt x="2598" y="1072"/>
                  <a:pt x="2929" y="1386"/>
                  <a:pt x="2929" y="1386"/>
                </a:cubicBezTo>
                <a:cubicBezTo>
                  <a:pt x="2929" y="2147"/>
                  <a:pt x="2929" y="2147"/>
                  <a:pt x="2929" y="2147"/>
                </a:cubicBezTo>
                <a:cubicBezTo>
                  <a:pt x="2929" y="2147"/>
                  <a:pt x="2586" y="2392"/>
                  <a:pt x="1957" y="2392"/>
                </a:cubicBezTo>
                <a:cubicBezTo>
                  <a:pt x="1328" y="2392"/>
                  <a:pt x="1099" y="2147"/>
                  <a:pt x="1099" y="2147"/>
                </a:cubicBezTo>
                <a:cubicBezTo>
                  <a:pt x="1099" y="1386"/>
                  <a:pt x="1099" y="1386"/>
                  <a:pt x="1099" y="1386"/>
                </a:cubicBezTo>
                <a:cubicBezTo>
                  <a:pt x="1099" y="1386"/>
                  <a:pt x="1410" y="1072"/>
                  <a:pt x="2004" y="1072"/>
                </a:cubicBezTo>
                <a:close/>
                <a:moveTo>
                  <a:pt x="1992" y="2252"/>
                </a:moveTo>
                <a:cubicBezTo>
                  <a:pt x="2404" y="2252"/>
                  <a:pt x="2738" y="2168"/>
                  <a:pt x="2738" y="2066"/>
                </a:cubicBezTo>
                <a:cubicBezTo>
                  <a:pt x="2738" y="1963"/>
                  <a:pt x="2404" y="1879"/>
                  <a:pt x="1992" y="1879"/>
                </a:cubicBezTo>
                <a:cubicBezTo>
                  <a:pt x="1581" y="1879"/>
                  <a:pt x="1247" y="1963"/>
                  <a:pt x="1247" y="2066"/>
                </a:cubicBezTo>
                <a:cubicBezTo>
                  <a:pt x="1247" y="2168"/>
                  <a:pt x="1581" y="2252"/>
                  <a:pt x="1992" y="22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67640" y="555625"/>
            <a:ext cx="8226425" cy="272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l">
              <a:buFont typeface="Wingdings" panose="05000000000000000000" charset="0"/>
              <a:buNone/>
            </a:pPr>
            <a:endParaRPr lang="zh-CN" altLang="en-US" sz="2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endParaRPr lang="zh-CN" altLang="en-US" sz="2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模型训练过程：</a:t>
            </a:r>
            <a:endParaRPr lang="zh-CN" altLang="en-US" sz="2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endParaRPr lang="zh-CN" altLang="en-US" sz="2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调用物体检测的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SSD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模型对生成的训练集进行训练</a:t>
            </a:r>
            <a:endParaRPr lang="zh-CN" altLang="en-US" sz="2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buFont typeface="Wingdings" panose="05000000000000000000" charset="0"/>
              <a:buChar char="Ø"/>
            </a:pP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设置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不同步长，不同步数等参数训练多个模型</a:t>
            </a:r>
            <a:endParaRPr lang="zh-CN" altLang="en-US" sz="2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>
              <a:buFont typeface="Wingdings" panose="05000000000000000000" charset="0"/>
              <a:buNone/>
            </a:pPr>
            <a:endParaRPr lang="zh-CN" altLang="en-US" sz="2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>
              <a:buFont typeface="Wingdings" panose="05000000000000000000" charset="0"/>
              <a:buNone/>
            </a:pPr>
            <a:endParaRPr lang="zh-CN" altLang="en-US" sz="2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21"/>
          <p:cNvSpPr txBox="1"/>
          <p:nvPr/>
        </p:nvSpPr>
        <p:spPr>
          <a:xfrm>
            <a:off x="899592" y="123478"/>
            <a:ext cx="4756929" cy="50165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  <a:r>
              <a:rPr lang="en-US" altLang="zh-CN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模型训练</a:t>
            </a:r>
            <a:endParaRPr lang="zh-CN" altLang="en-US" sz="26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13365" y="3282950"/>
            <a:ext cx="4009855" cy="211352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027" y="3397169"/>
            <a:ext cx="3371429" cy="1561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12192001" cy="771550"/>
          </a:xfrm>
          <a:prstGeom prst="rect">
            <a:avLst/>
          </a:prstGeom>
          <a:solidFill>
            <a:srgbClr val="1D6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251520" y="183096"/>
            <a:ext cx="612080" cy="372430"/>
          </a:xfrm>
          <a:custGeom>
            <a:avLst/>
            <a:gdLst>
              <a:gd name="T0" fmla="*/ 1395067 w 3931"/>
              <a:gd name="T1" fmla="*/ 589725 h 2392"/>
              <a:gd name="T2" fmla="*/ 928365 w 3931"/>
              <a:gd name="T3" fmla="*/ 389484 h 2392"/>
              <a:gd name="T4" fmla="*/ 403040 w 3931"/>
              <a:gd name="T5" fmla="*/ 589725 h 2392"/>
              <a:gd name="T6" fmla="*/ 256480 w 3931"/>
              <a:gd name="T7" fmla="*/ 528782 h 2392"/>
              <a:gd name="T8" fmla="*/ 256480 w 3931"/>
              <a:gd name="T9" fmla="*/ 708403 h 2392"/>
              <a:gd name="T10" fmla="*/ 296326 w 3931"/>
              <a:gd name="T11" fmla="*/ 763389 h 2392"/>
              <a:gd name="T12" fmla="*/ 255564 w 3931"/>
              <a:gd name="T13" fmla="*/ 818375 h 2392"/>
              <a:gd name="T14" fmla="*/ 299074 w 3931"/>
              <a:gd name="T15" fmla="*/ 1011742 h 2392"/>
              <a:gd name="T16" fmla="*/ 170834 w 3931"/>
              <a:gd name="T17" fmla="*/ 1011742 h 2392"/>
              <a:gd name="T18" fmla="*/ 214802 w 3931"/>
              <a:gd name="T19" fmla="*/ 817458 h 2392"/>
              <a:gd name="T20" fmla="*/ 179078 w 3931"/>
              <a:gd name="T21" fmla="*/ 763389 h 2392"/>
              <a:gd name="T22" fmla="*/ 213428 w 3931"/>
              <a:gd name="T23" fmla="*/ 709777 h 2392"/>
              <a:gd name="T24" fmla="*/ 213428 w 3931"/>
              <a:gd name="T25" fmla="*/ 510911 h 2392"/>
              <a:gd name="T26" fmla="*/ 0 w 3931"/>
              <a:gd name="T27" fmla="*/ 421559 h 2392"/>
              <a:gd name="T28" fmla="*/ 938899 w 3931"/>
              <a:gd name="T29" fmla="*/ 0 h 2392"/>
              <a:gd name="T30" fmla="*/ 1800397 w 3931"/>
              <a:gd name="T31" fmla="*/ 427058 h 2392"/>
              <a:gd name="T32" fmla="*/ 1395067 w 3931"/>
              <a:gd name="T33" fmla="*/ 589725 h 2392"/>
              <a:gd name="T34" fmla="*/ 917831 w 3931"/>
              <a:gd name="T35" fmla="*/ 491208 h 2392"/>
              <a:gd name="T36" fmla="*/ 1341481 w 3931"/>
              <a:gd name="T37" fmla="*/ 635088 h 2392"/>
              <a:gd name="T38" fmla="*/ 1341481 w 3931"/>
              <a:gd name="T39" fmla="*/ 983791 h 2392"/>
              <a:gd name="T40" fmla="*/ 896306 w 3931"/>
              <a:gd name="T41" fmla="*/ 1096054 h 2392"/>
              <a:gd name="T42" fmla="*/ 503342 w 3931"/>
              <a:gd name="T43" fmla="*/ 983791 h 2392"/>
              <a:gd name="T44" fmla="*/ 503342 w 3931"/>
              <a:gd name="T45" fmla="*/ 635088 h 2392"/>
              <a:gd name="T46" fmla="*/ 917831 w 3931"/>
              <a:gd name="T47" fmla="*/ 491208 h 2392"/>
              <a:gd name="T48" fmla="*/ 912335 w 3931"/>
              <a:gd name="T49" fmla="*/ 1031904 h 2392"/>
              <a:gd name="T50" fmla="*/ 1254003 w 3931"/>
              <a:gd name="T51" fmla="*/ 946675 h 2392"/>
              <a:gd name="T52" fmla="*/ 912335 w 3931"/>
              <a:gd name="T53" fmla="*/ 860989 h 2392"/>
              <a:gd name="T54" fmla="*/ 571126 w 3931"/>
              <a:gd name="T55" fmla="*/ 946675 h 2392"/>
              <a:gd name="T56" fmla="*/ 912335 w 3931"/>
              <a:gd name="T57" fmla="*/ 1031904 h 239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931" h="2392">
                <a:moveTo>
                  <a:pt x="3046" y="1287"/>
                </a:moveTo>
                <a:cubicBezTo>
                  <a:pt x="3046" y="1287"/>
                  <a:pt x="2618" y="850"/>
                  <a:pt x="2027" y="850"/>
                </a:cubicBezTo>
                <a:cubicBezTo>
                  <a:pt x="1450" y="850"/>
                  <a:pt x="880" y="1287"/>
                  <a:pt x="880" y="1287"/>
                </a:cubicBezTo>
                <a:cubicBezTo>
                  <a:pt x="560" y="1154"/>
                  <a:pt x="560" y="1154"/>
                  <a:pt x="560" y="1154"/>
                </a:cubicBezTo>
                <a:cubicBezTo>
                  <a:pt x="560" y="1546"/>
                  <a:pt x="560" y="1546"/>
                  <a:pt x="560" y="1546"/>
                </a:cubicBezTo>
                <a:cubicBezTo>
                  <a:pt x="610" y="1563"/>
                  <a:pt x="647" y="1610"/>
                  <a:pt x="647" y="1666"/>
                </a:cubicBezTo>
                <a:cubicBezTo>
                  <a:pt x="647" y="1723"/>
                  <a:pt x="609" y="1769"/>
                  <a:pt x="558" y="1786"/>
                </a:cubicBezTo>
                <a:cubicBezTo>
                  <a:pt x="653" y="2208"/>
                  <a:pt x="653" y="2208"/>
                  <a:pt x="653" y="2208"/>
                </a:cubicBezTo>
                <a:cubicBezTo>
                  <a:pt x="373" y="2208"/>
                  <a:pt x="373" y="2208"/>
                  <a:pt x="373" y="2208"/>
                </a:cubicBezTo>
                <a:cubicBezTo>
                  <a:pt x="469" y="1784"/>
                  <a:pt x="469" y="1784"/>
                  <a:pt x="469" y="1784"/>
                </a:cubicBezTo>
                <a:cubicBezTo>
                  <a:pt x="423" y="1764"/>
                  <a:pt x="391" y="1719"/>
                  <a:pt x="391" y="1666"/>
                </a:cubicBezTo>
                <a:cubicBezTo>
                  <a:pt x="391" y="1614"/>
                  <a:pt x="422" y="1570"/>
                  <a:pt x="466" y="1549"/>
                </a:cubicBezTo>
                <a:cubicBezTo>
                  <a:pt x="466" y="1115"/>
                  <a:pt x="466" y="1115"/>
                  <a:pt x="466" y="1115"/>
                </a:cubicBezTo>
                <a:cubicBezTo>
                  <a:pt x="0" y="920"/>
                  <a:pt x="0" y="920"/>
                  <a:pt x="0" y="920"/>
                </a:cubicBezTo>
                <a:cubicBezTo>
                  <a:pt x="2050" y="0"/>
                  <a:pt x="2050" y="0"/>
                  <a:pt x="2050" y="0"/>
                </a:cubicBezTo>
                <a:cubicBezTo>
                  <a:pt x="3931" y="932"/>
                  <a:pt x="3931" y="932"/>
                  <a:pt x="3931" y="932"/>
                </a:cubicBezTo>
                <a:lnTo>
                  <a:pt x="3046" y="1287"/>
                </a:lnTo>
                <a:close/>
                <a:moveTo>
                  <a:pt x="2004" y="1072"/>
                </a:moveTo>
                <a:cubicBezTo>
                  <a:pt x="2598" y="1072"/>
                  <a:pt x="2929" y="1386"/>
                  <a:pt x="2929" y="1386"/>
                </a:cubicBezTo>
                <a:cubicBezTo>
                  <a:pt x="2929" y="2147"/>
                  <a:pt x="2929" y="2147"/>
                  <a:pt x="2929" y="2147"/>
                </a:cubicBezTo>
                <a:cubicBezTo>
                  <a:pt x="2929" y="2147"/>
                  <a:pt x="2586" y="2392"/>
                  <a:pt x="1957" y="2392"/>
                </a:cubicBezTo>
                <a:cubicBezTo>
                  <a:pt x="1328" y="2392"/>
                  <a:pt x="1099" y="2147"/>
                  <a:pt x="1099" y="2147"/>
                </a:cubicBezTo>
                <a:cubicBezTo>
                  <a:pt x="1099" y="1386"/>
                  <a:pt x="1099" y="1386"/>
                  <a:pt x="1099" y="1386"/>
                </a:cubicBezTo>
                <a:cubicBezTo>
                  <a:pt x="1099" y="1386"/>
                  <a:pt x="1410" y="1072"/>
                  <a:pt x="2004" y="1072"/>
                </a:cubicBezTo>
                <a:close/>
                <a:moveTo>
                  <a:pt x="1992" y="2252"/>
                </a:moveTo>
                <a:cubicBezTo>
                  <a:pt x="2404" y="2252"/>
                  <a:pt x="2738" y="2168"/>
                  <a:pt x="2738" y="2066"/>
                </a:cubicBezTo>
                <a:cubicBezTo>
                  <a:pt x="2738" y="1963"/>
                  <a:pt x="2404" y="1879"/>
                  <a:pt x="1992" y="1879"/>
                </a:cubicBezTo>
                <a:cubicBezTo>
                  <a:pt x="1581" y="1879"/>
                  <a:pt x="1247" y="1963"/>
                  <a:pt x="1247" y="2066"/>
                </a:cubicBezTo>
                <a:cubicBezTo>
                  <a:pt x="1247" y="2168"/>
                  <a:pt x="1581" y="2252"/>
                  <a:pt x="1992" y="22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325125"/>
            <a:ext cx="11940480" cy="272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faster_rcnn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batch_size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只能为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 而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ssd_mobilenet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的可以设置为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24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 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4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 进行对比在不同的配置情况下训练速度不同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ssd_mobilenet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在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batch_size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为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24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时训练速度大致在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25sec/step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左右，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batch_size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为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4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时，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训练速度大致为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3.5sec/step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左右， 而当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batch_size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为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时， 训练速度在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1sec/step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左右， 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faster_rcnn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速度稳定在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3sec/step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。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21"/>
          <p:cNvSpPr txBox="1"/>
          <p:nvPr/>
        </p:nvSpPr>
        <p:spPr>
          <a:xfrm>
            <a:off x="899592" y="123478"/>
            <a:ext cx="4756929" cy="50165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  <a:r>
              <a:rPr lang="en-US" altLang="zh-CN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模型训练</a:t>
            </a:r>
            <a:endParaRPr lang="zh-CN" altLang="en-US" sz="26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65331" y="2626118"/>
            <a:ext cx="6753875" cy="37631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12192001" cy="771550"/>
          </a:xfrm>
          <a:prstGeom prst="rect">
            <a:avLst/>
          </a:prstGeom>
          <a:solidFill>
            <a:srgbClr val="1D6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251520" y="183096"/>
            <a:ext cx="612080" cy="372430"/>
          </a:xfrm>
          <a:custGeom>
            <a:avLst/>
            <a:gdLst>
              <a:gd name="T0" fmla="*/ 1395067 w 3931"/>
              <a:gd name="T1" fmla="*/ 589725 h 2392"/>
              <a:gd name="T2" fmla="*/ 928365 w 3931"/>
              <a:gd name="T3" fmla="*/ 389484 h 2392"/>
              <a:gd name="T4" fmla="*/ 403040 w 3931"/>
              <a:gd name="T5" fmla="*/ 589725 h 2392"/>
              <a:gd name="T6" fmla="*/ 256480 w 3931"/>
              <a:gd name="T7" fmla="*/ 528782 h 2392"/>
              <a:gd name="T8" fmla="*/ 256480 w 3931"/>
              <a:gd name="T9" fmla="*/ 708403 h 2392"/>
              <a:gd name="T10" fmla="*/ 296326 w 3931"/>
              <a:gd name="T11" fmla="*/ 763389 h 2392"/>
              <a:gd name="T12" fmla="*/ 255564 w 3931"/>
              <a:gd name="T13" fmla="*/ 818375 h 2392"/>
              <a:gd name="T14" fmla="*/ 299074 w 3931"/>
              <a:gd name="T15" fmla="*/ 1011742 h 2392"/>
              <a:gd name="T16" fmla="*/ 170834 w 3931"/>
              <a:gd name="T17" fmla="*/ 1011742 h 2392"/>
              <a:gd name="T18" fmla="*/ 214802 w 3931"/>
              <a:gd name="T19" fmla="*/ 817458 h 2392"/>
              <a:gd name="T20" fmla="*/ 179078 w 3931"/>
              <a:gd name="T21" fmla="*/ 763389 h 2392"/>
              <a:gd name="T22" fmla="*/ 213428 w 3931"/>
              <a:gd name="T23" fmla="*/ 709777 h 2392"/>
              <a:gd name="T24" fmla="*/ 213428 w 3931"/>
              <a:gd name="T25" fmla="*/ 510911 h 2392"/>
              <a:gd name="T26" fmla="*/ 0 w 3931"/>
              <a:gd name="T27" fmla="*/ 421559 h 2392"/>
              <a:gd name="T28" fmla="*/ 938899 w 3931"/>
              <a:gd name="T29" fmla="*/ 0 h 2392"/>
              <a:gd name="T30" fmla="*/ 1800397 w 3931"/>
              <a:gd name="T31" fmla="*/ 427058 h 2392"/>
              <a:gd name="T32" fmla="*/ 1395067 w 3931"/>
              <a:gd name="T33" fmla="*/ 589725 h 2392"/>
              <a:gd name="T34" fmla="*/ 917831 w 3931"/>
              <a:gd name="T35" fmla="*/ 491208 h 2392"/>
              <a:gd name="T36" fmla="*/ 1341481 w 3931"/>
              <a:gd name="T37" fmla="*/ 635088 h 2392"/>
              <a:gd name="T38" fmla="*/ 1341481 w 3931"/>
              <a:gd name="T39" fmla="*/ 983791 h 2392"/>
              <a:gd name="T40" fmla="*/ 896306 w 3931"/>
              <a:gd name="T41" fmla="*/ 1096054 h 2392"/>
              <a:gd name="T42" fmla="*/ 503342 w 3931"/>
              <a:gd name="T43" fmla="*/ 983791 h 2392"/>
              <a:gd name="T44" fmla="*/ 503342 w 3931"/>
              <a:gd name="T45" fmla="*/ 635088 h 2392"/>
              <a:gd name="T46" fmla="*/ 917831 w 3931"/>
              <a:gd name="T47" fmla="*/ 491208 h 2392"/>
              <a:gd name="T48" fmla="*/ 912335 w 3931"/>
              <a:gd name="T49" fmla="*/ 1031904 h 2392"/>
              <a:gd name="T50" fmla="*/ 1254003 w 3931"/>
              <a:gd name="T51" fmla="*/ 946675 h 2392"/>
              <a:gd name="T52" fmla="*/ 912335 w 3931"/>
              <a:gd name="T53" fmla="*/ 860989 h 2392"/>
              <a:gd name="T54" fmla="*/ 571126 w 3931"/>
              <a:gd name="T55" fmla="*/ 946675 h 2392"/>
              <a:gd name="T56" fmla="*/ 912335 w 3931"/>
              <a:gd name="T57" fmla="*/ 1031904 h 239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931" h="2392">
                <a:moveTo>
                  <a:pt x="3046" y="1287"/>
                </a:moveTo>
                <a:cubicBezTo>
                  <a:pt x="3046" y="1287"/>
                  <a:pt x="2618" y="850"/>
                  <a:pt x="2027" y="850"/>
                </a:cubicBezTo>
                <a:cubicBezTo>
                  <a:pt x="1450" y="850"/>
                  <a:pt x="880" y="1287"/>
                  <a:pt x="880" y="1287"/>
                </a:cubicBezTo>
                <a:cubicBezTo>
                  <a:pt x="560" y="1154"/>
                  <a:pt x="560" y="1154"/>
                  <a:pt x="560" y="1154"/>
                </a:cubicBezTo>
                <a:cubicBezTo>
                  <a:pt x="560" y="1546"/>
                  <a:pt x="560" y="1546"/>
                  <a:pt x="560" y="1546"/>
                </a:cubicBezTo>
                <a:cubicBezTo>
                  <a:pt x="610" y="1563"/>
                  <a:pt x="647" y="1610"/>
                  <a:pt x="647" y="1666"/>
                </a:cubicBezTo>
                <a:cubicBezTo>
                  <a:pt x="647" y="1723"/>
                  <a:pt x="609" y="1769"/>
                  <a:pt x="558" y="1786"/>
                </a:cubicBezTo>
                <a:cubicBezTo>
                  <a:pt x="653" y="2208"/>
                  <a:pt x="653" y="2208"/>
                  <a:pt x="653" y="2208"/>
                </a:cubicBezTo>
                <a:cubicBezTo>
                  <a:pt x="373" y="2208"/>
                  <a:pt x="373" y="2208"/>
                  <a:pt x="373" y="2208"/>
                </a:cubicBezTo>
                <a:cubicBezTo>
                  <a:pt x="469" y="1784"/>
                  <a:pt x="469" y="1784"/>
                  <a:pt x="469" y="1784"/>
                </a:cubicBezTo>
                <a:cubicBezTo>
                  <a:pt x="423" y="1764"/>
                  <a:pt x="391" y="1719"/>
                  <a:pt x="391" y="1666"/>
                </a:cubicBezTo>
                <a:cubicBezTo>
                  <a:pt x="391" y="1614"/>
                  <a:pt x="422" y="1570"/>
                  <a:pt x="466" y="1549"/>
                </a:cubicBezTo>
                <a:cubicBezTo>
                  <a:pt x="466" y="1115"/>
                  <a:pt x="466" y="1115"/>
                  <a:pt x="466" y="1115"/>
                </a:cubicBezTo>
                <a:cubicBezTo>
                  <a:pt x="0" y="920"/>
                  <a:pt x="0" y="920"/>
                  <a:pt x="0" y="920"/>
                </a:cubicBezTo>
                <a:cubicBezTo>
                  <a:pt x="2050" y="0"/>
                  <a:pt x="2050" y="0"/>
                  <a:pt x="2050" y="0"/>
                </a:cubicBezTo>
                <a:cubicBezTo>
                  <a:pt x="3931" y="932"/>
                  <a:pt x="3931" y="932"/>
                  <a:pt x="3931" y="932"/>
                </a:cubicBezTo>
                <a:lnTo>
                  <a:pt x="3046" y="1287"/>
                </a:lnTo>
                <a:close/>
                <a:moveTo>
                  <a:pt x="2004" y="1072"/>
                </a:moveTo>
                <a:cubicBezTo>
                  <a:pt x="2598" y="1072"/>
                  <a:pt x="2929" y="1386"/>
                  <a:pt x="2929" y="1386"/>
                </a:cubicBezTo>
                <a:cubicBezTo>
                  <a:pt x="2929" y="2147"/>
                  <a:pt x="2929" y="2147"/>
                  <a:pt x="2929" y="2147"/>
                </a:cubicBezTo>
                <a:cubicBezTo>
                  <a:pt x="2929" y="2147"/>
                  <a:pt x="2586" y="2392"/>
                  <a:pt x="1957" y="2392"/>
                </a:cubicBezTo>
                <a:cubicBezTo>
                  <a:pt x="1328" y="2392"/>
                  <a:pt x="1099" y="2147"/>
                  <a:pt x="1099" y="2147"/>
                </a:cubicBezTo>
                <a:cubicBezTo>
                  <a:pt x="1099" y="1386"/>
                  <a:pt x="1099" y="1386"/>
                  <a:pt x="1099" y="1386"/>
                </a:cubicBezTo>
                <a:cubicBezTo>
                  <a:pt x="1099" y="1386"/>
                  <a:pt x="1410" y="1072"/>
                  <a:pt x="2004" y="1072"/>
                </a:cubicBezTo>
                <a:close/>
                <a:moveTo>
                  <a:pt x="1992" y="2252"/>
                </a:moveTo>
                <a:cubicBezTo>
                  <a:pt x="2404" y="2252"/>
                  <a:pt x="2738" y="2168"/>
                  <a:pt x="2738" y="2066"/>
                </a:cubicBezTo>
                <a:cubicBezTo>
                  <a:pt x="2738" y="1963"/>
                  <a:pt x="2404" y="1879"/>
                  <a:pt x="1992" y="1879"/>
                </a:cubicBezTo>
                <a:cubicBezTo>
                  <a:pt x="1581" y="1879"/>
                  <a:pt x="1247" y="1963"/>
                  <a:pt x="1247" y="2066"/>
                </a:cubicBezTo>
                <a:cubicBezTo>
                  <a:pt x="1247" y="2168"/>
                  <a:pt x="1581" y="2252"/>
                  <a:pt x="1992" y="22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57458" y="1083640"/>
            <a:ext cx="10398125" cy="913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在训练过程中，设置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batch_size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</a:t>
            </a:r>
            <a:r>
              <a:rPr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时使用</a:t>
            </a:r>
            <a:r>
              <a:rPr lang="en-US" altLang="zh-CN" sz="24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TensorBoard</a:t>
            </a: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观测训练变化：</a:t>
            </a:r>
            <a:endParaRPr lang="zh-CN" altLang="en-US" sz="2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2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具体检测视频见附件（上传大小限制）</a:t>
            </a:r>
            <a:endParaRPr lang="zh-CN" altLang="en-US" sz="2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endParaRPr lang="zh-CN" altLang="en-US" sz="2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21"/>
          <p:cNvSpPr txBox="1"/>
          <p:nvPr/>
        </p:nvSpPr>
        <p:spPr>
          <a:xfrm>
            <a:off x="899592" y="123478"/>
            <a:ext cx="4756929" cy="50165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  <a:r>
              <a:rPr lang="en-US" altLang="zh-CN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模型训练</a:t>
            </a:r>
            <a:endParaRPr lang="zh-CN" altLang="en-US" sz="26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12192001" cy="771550"/>
          </a:xfrm>
          <a:prstGeom prst="rect">
            <a:avLst/>
          </a:prstGeom>
          <a:solidFill>
            <a:srgbClr val="1D6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251520" y="183096"/>
            <a:ext cx="612080" cy="372430"/>
          </a:xfrm>
          <a:custGeom>
            <a:avLst/>
            <a:gdLst>
              <a:gd name="T0" fmla="*/ 1395067 w 3931"/>
              <a:gd name="T1" fmla="*/ 589725 h 2392"/>
              <a:gd name="T2" fmla="*/ 928365 w 3931"/>
              <a:gd name="T3" fmla="*/ 389484 h 2392"/>
              <a:gd name="T4" fmla="*/ 403040 w 3931"/>
              <a:gd name="T5" fmla="*/ 589725 h 2392"/>
              <a:gd name="T6" fmla="*/ 256480 w 3931"/>
              <a:gd name="T7" fmla="*/ 528782 h 2392"/>
              <a:gd name="T8" fmla="*/ 256480 w 3931"/>
              <a:gd name="T9" fmla="*/ 708403 h 2392"/>
              <a:gd name="T10" fmla="*/ 296326 w 3931"/>
              <a:gd name="T11" fmla="*/ 763389 h 2392"/>
              <a:gd name="T12" fmla="*/ 255564 w 3931"/>
              <a:gd name="T13" fmla="*/ 818375 h 2392"/>
              <a:gd name="T14" fmla="*/ 299074 w 3931"/>
              <a:gd name="T15" fmla="*/ 1011742 h 2392"/>
              <a:gd name="T16" fmla="*/ 170834 w 3931"/>
              <a:gd name="T17" fmla="*/ 1011742 h 2392"/>
              <a:gd name="T18" fmla="*/ 214802 w 3931"/>
              <a:gd name="T19" fmla="*/ 817458 h 2392"/>
              <a:gd name="T20" fmla="*/ 179078 w 3931"/>
              <a:gd name="T21" fmla="*/ 763389 h 2392"/>
              <a:gd name="T22" fmla="*/ 213428 w 3931"/>
              <a:gd name="T23" fmla="*/ 709777 h 2392"/>
              <a:gd name="T24" fmla="*/ 213428 w 3931"/>
              <a:gd name="T25" fmla="*/ 510911 h 2392"/>
              <a:gd name="T26" fmla="*/ 0 w 3931"/>
              <a:gd name="T27" fmla="*/ 421559 h 2392"/>
              <a:gd name="T28" fmla="*/ 938899 w 3931"/>
              <a:gd name="T29" fmla="*/ 0 h 2392"/>
              <a:gd name="T30" fmla="*/ 1800397 w 3931"/>
              <a:gd name="T31" fmla="*/ 427058 h 2392"/>
              <a:gd name="T32" fmla="*/ 1395067 w 3931"/>
              <a:gd name="T33" fmla="*/ 589725 h 2392"/>
              <a:gd name="T34" fmla="*/ 917831 w 3931"/>
              <a:gd name="T35" fmla="*/ 491208 h 2392"/>
              <a:gd name="T36" fmla="*/ 1341481 w 3931"/>
              <a:gd name="T37" fmla="*/ 635088 h 2392"/>
              <a:gd name="T38" fmla="*/ 1341481 w 3931"/>
              <a:gd name="T39" fmla="*/ 983791 h 2392"/>
              <a:gd name="T40" fmla="*/ 896306 w 3931"/>
              <a:gd name="T41" fmla="*/ 1096054 h 2392"/>
              <a:gd name="T42" fmla="*/ 503342 w 3931"/>
              <a:gd name="T43" fmla="*/ 983791 h 2392"/>
              <a:gd name="T44" fmla="*/ 503342 w 3931"/>
              <a:gd name="T45" fmla="*/ 635088 h 2392"/>
              <a:gd name="T46" fmla="*/ 917831 w 3931"/>
              <a:gd name="T47" fmla="*/ 491208 h 2392"/>
              <a:gd name="T48" fmla="*/ 912335 w 3931"/>
              <a:gd name="T49" fmla="*/ 1031904 h 2392"/>
              <a:gd name="T50" fmla="*/ 1254003 w 3931"/>
              <a:gd name="T51" fmla="*/ 946675 h 2392"/>
              <a:gd name="T52" fmla="*/ 912335 w 3931"/>
              <a:gd name="T53" fmla="*/ 860989 h 2392"/>
              <a:gd name="T54" fmla="*/ 571126 w 3931"/>
              <a:gd name="T55" fmla="*/ 946675 h 2392"/>
              <a:gd name="T56" fmla="*/ 912335 w 3931"/>
              <a:gd name="T57" fmla="*/ 1031904 h 239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931" h="2392">
                <a:moveTo>
                  <a:pt x="3046" y="1287"/>
                </a:moveTo>
                <a:cubicBezTo>
                  <a:pt x="3046" y="1287"/>
                  <a:pt x="2618" y="850"/>
                  <a:pt x="2027" y="850"/>
                </a:cubicBezTo>
                <a:cubicBezTo>
                  <a:pt x="1450" y="850"/>
                  <a:pt x="880" y="1287"/>
                  <a:pt x="880" y="1287"/>
                </a:cubicBezTo>
                <a:cubicBezTo>
                  <a:pt x="560" y="1154"/>
                  <a:pt x="560" y="1154"/>
                  <a:pt x="560" y="1154"/>
                </a:cubicBezTo>
                <a:cubicBezTo>
                  <a:pt x="560" y="1546"/>
                  <a:pt x="560" y="1546"/>
                  <a:pt x="560" y="1546"/>
                </a:cubicBezTo>
                <a:cubicBezTo>
                  <a:pt x="610" y="1563"/>
                  <a:pt x="647" y="1610"/>
                  <a:pt x="647" y="1666"/>
                </a:cubicBezTo>
                <a:cubicBezTo>
                  <a:pt x="647" y="1723"/>
                  <a:pt x="609" y="1769"/>
                  <a:pt x="558" y="1786"/>
                </a:cubicBezTo>
                <a:cubicBezTo>
                  <a:pt x="653" y="2208"/>
                  <a:pt x="653" y="2208"/>
                  <a:pt x="653" y="2208"/>
                </a:cubicBezTo>
                <a:cubicBezTo>
                  <a:pt x="373" y="2208"/>
                  <a:pt x="373" y="2208"/>
                  <a:pt x="373" y="2208"/>
                </a:cubicBezTo>
                <a:cubicBezTo>
                  <a:pt x="469" y="1784"/>
                  <a:pt x="469" y="1784"/>
                  <a:pt x="469" y="1784"/>
                </a:cubicBezTo>
                <a:cubicBezTo>
                  <a:pt x="423" y="1764"/>
                  <a:pt x="391" y="1719"/>
                  <a:pt x="391" y="1666"/>
                </a:cubicBezTo>
                <a:cubicBezTo>
                  <a:pt x="391" y="1614"/>
                  <a:pt x="422" y="1570"/>
                  <a:pt x="466" y="1549"/>
                </a:cubicBezTo>
                <a:cubicBezTo>
                  <a:pt x="466" y="1115"/>
                  <a:pt x="466" y="1115"/>
                  <a:pt x="466" y="1115"/>
                </a:cubicBezTo>
                <a:cubicBezTo>
                  <a:pt x="0" y="920"/>
                  <a:pt x="0" y="920"/>
                  <a:pt x="0" y="920"/>
                </a:cubicBezTo>
                <a:cubicBezTo>
                  <a:pt x="2050" y="0"/>
                  <a:pt x="2050" y="0"/>
                  <a:pt x="2050" y="0"/>
                </a:cubicBezTo>
                <a:cubicBezTo>
                  <a:pt x="3931" y="932"/>
                  <a:pt x="3931" y="932"/>
                  <a:pt x="3931" y="932"/>
                </a:cubicBezTo>
                <a:lnTo>
                  <a:pt x="3046" y="1287"/>
                </a:lnTo>
                <a:close/>
                <a:moveTo>
                  <a:pt x="2004" y="1072"/>
                </a:moveTo>
                <a:cubicBezTo>
                  <a:pt x="2598" y="1072"/>
                  <a:pt x="2929" y="1386"/>
                  <a:pt x="2929" y="1386"/>
                </a:cubicBezTo>
                <a:cubicBezTo>
                  <a:pt x="2929" y="2147"/>
                  <a:pt x="2929" y="2147"/>
                  <a:pt x="2929" y="2147"/>
                </a:cubicBezTo>
                <a:cubicBezTo>
                  <a:pt x="2929" y="2147"/>
                  <a:pt x="2586" y="2392"/>
                  <a:pt x="1957" y="2392"/>
                </a:cubicBezTo>
                <a:cubicBezTo>
                  <a:pt x="1328" y="2392"/>
                  <a:pt x="1099" y="2147"/>
                  <a:pt x="1099" y="2147"/>
                </a:cubicBezTo>
                <a:cubicBezTo>
                  <a:pt x="1099" y="1386"/>
                  <a:pt x="1099" y="1386"/>
                  <a:pt x="1099" y="1386"/>
                </a:cubicBezTo>
                <a:cubicBezTo>
                  <a:pt x="1099" y="1386"/>
                  <a:pt x="1410" y="1072"/>
                  <a:pt x="2004" y="1072"/>
                </a:cubicBezTo>
                <a:close/>
                <a:moveTo>
                  <a:pt x="1992" y="2252"/>
                </a:moveTo>
                <a:cubicBezTo>
                  <a:pt x="2404" y="2252"/>
                  <a:pt x="2738" y="2168"/>
                  <a:pt x="2738" y="2066"/>
                </a:cubicBezTo>
                <a:cubicBezTo>
                  <a:pt x="2738" y="1963"/>
                  <a:pt x="2404" y="1879"/>
                  <a:pt x="1992" y="1879"/>
                </a:cubicBezTo>
                <a:cubicBezTo>
                  <a:pt x="1581" y="1879"/>
                  <a:pt x="1247" y="1963"/>
                  <a:pt x="1247" y="2066"/>
                </a:cubicBezTo>
                <a:cubicBezTo>
                  <a:pt x="1247" y="2168"/>
                  <a:pt x="1581" y="2252"/>
                  <a:pt x="1992" y="22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" name="文本框 21"/>
          <p:cNvSpPr txBox="1"/>
          <p:nvPr/>
        </p:nvSpPr>
        <p:spPr>
          <a:xfrm>
            <a:off x="899592" y="123478"/>
            <a:ext cx="4756929" cy="50165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  <a:r>
              <a:rPr lang="en-US" altLang="zh-CN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模型训练</a:t>
            </a:r>
            <a:endParaRPr lang="zh-CN" altLang="en-US" sz="26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7851" y="1622629"/>
            <a:ext cx="4942857" cy="414285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198994" y="1782649"/>
            <a:ext cx="4560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设置</a:t>
            </a:r>
            <a:r>
              <a:rPr lang="en-US" altLang="zh-CN" dirty="0" err="1"/>
              <a:t>batchsize</a:t>
            </a:r>
            <a:r>
              <a:rPr lang="zh-CN" altLang="en-US" dirty="0"/>
              <a:t>为</a:t>
            </a:r>
            <a:r>
              <a:rPr lang="en-US" altLang="zh-CN" dirty="0"/>
              <a:t>4</a:t>
            </a:r>
            <a:r>
              <a:rPr lang="zh-CN" altLang="en-US" dirty="0"/>
              <a:t>时的训练变化（</a:t>
            </a:r>
            <a:r>
              <a:rPr lang="en-US" altLang="zh-CN" dirty="0"/>
              <a:t>SSD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96" y="2506311"/>
            <a:ext cx="5861520" cy="373790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32436" y="1782649"/>
            <a:ext cx="4560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设置</a:t>
            </a:r>
            <a:r>
              <a:rPr lang="en-US" altLang="zh-CN" dirty="0" err="1"/>
              <a:t>batchsize</a:t>
            </a:r>
            <a:r>
              <a:rPr lang="zh-CN" altLang="en-US" dirty="0"/>
              <a:t>为</a:t>
            </a:r>
            <a:r>
              <a:rPr lang="en-US" altLang="zh-CN" dirty="0"/>
              <a:t>1</a:t>
            </a:r>
            <a:r>
              <a:rPr lang="zh-CN" altLang="en-US" dirty="0"/>
              <a:t>时的训练变化（</a:t>
            </a:r>
            <a:r>
              <a:rPr lang="en-US" altLang="zh-CN" dirty="0"/>
              <a:t>SSD</a:t>
            </a:r>
            <a:r>
              <a:rPr lang="zh-CN" altLang="en-US" dirty="0"/>
              <a:t>）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937" y="1868891"/>
            <a:ext cx="3581714" cy="355498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 2"/>
          <p:cNvSpPr/>
          <p:nvPr/>
        </p:nvSpPr>
        <p:spPr>
          <a:xfrm>
            <a:off x="0" y="-17152"/>
            <a:ext cx="12192000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 flipH="1">
            <a:off x="0" y="1849865"/>
            <a:ext cx="3822707" cy="3162251"/>
          </a:xfrm>
          <a:custGeom>
            <a:avLst/>
            <a:gdLst>
              <a:gd name="connsiteX0" fmla="*/ 1109530 w 2867030"/>
              <a:gd name="connsiteY0" fmla="*/ 0 h 2371688"/>
              <a:gd name="connsiteX1" fmla="*/ 1185300 w 2867030"/>
              <a:gd name="connsiteY1" fmla="*/ 0 h 2371688"/>
              <a:gd name="connsiteX2" fmla="*/ 2867030 w 2867030"/>
              <a:gd name="connsiteY2" fmla="*/ 0 h 2371688"/>
              <a:gd name="connsiteX3" fmla="*/ 2867030 w 2867030"/>
              <a:gd name="connsiteY3" fmla="*/ 2371687 h 2371688"/>
              <a:gd name="connsiteX4" fmla="*/ 1185320 w 2867030"/>
              <a:gd name="connsiteY4" fmla="*/ 2371687 h 2371688"/>
              <a:gd name="connsiteX5" fmla="*/ 1185300 w 2867030"/>
              <a:gd name="connsiteY5" fmla="*/ 2371688 h 2371688"/>
              <a:gd name="connsiteX6" fmla="*/ 1185281 w 2867030"/>
              <a:gd name="connsiteY6" fmla="*/ 2371687 h 2371688"/>
              <a:gd name="connsiteX7" fmla="*/ 1109530 w 2867030"/>
              <a:gd name="connsiteY7" fmla="*/ 2371687 h 2371688"/>
              <a:gd name="connsiteX8" fmla="*/ 1109530 w 2867030"/>
              <a:gd name="connsiteY8" fmla="*/ 2367860 h 2371688"/>
              <a:gd name="connsiteX9" fmla="*/ 1064110 w 2867030"/>
              <a:gd name="connsiteY9" fmla="*/ 2365566 h 2371688"/>
              <a:gd name="connsiteX10" fmla="*/ 0 w 2867030"/>
              <a:gd name="connsiteY10" fmla="*/ 1185844 h 2371688"/>
              <a:gd name="connsiteX11" fmla="*/ 1064110 w 2867030"/>
              <a:gd name="connsiteY11" fmla="*/ 6122 h 2371688"/>
              <a:gd name="connsiteX12" fmla="*/ 1109530 w 2867030"/>
              <a:gd name="connsiteY12" fmla="*/ 3828 h 2371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67030" h="2371688">
                <a:moveTo>
                  <a:pt x="1109530" y="0"/>
                </a:moveTo>
                <a:lnTo>
                  <a:pt x="1185300" y="0"/>
                </a:lnTo>
                <a:lnTo>
                  <a:pt x="2867030" y="0"/>
                </a:lnTo>
                <a:lnTo>
                  <a:pt x="2867030" y="2371687"/>
                </a:lnTo>
                <a:lnTo>
                  <a:pt x="1185320" y="2371687"/>
                </a:lnTo>
                <a:lnTo>
                  <a:pt x="1185300" y="2371688"/>
                </a:lnTo>
                <a:lnTo>
                  <a:pt x="1185281" y="2371687"/>
                </a:lnTo>
                <a:lnTo>
                  <a:pt x="1109530" y="2371687"/>
                </a:lnTo>
                <a:lnTo>
                  <a:pt x="1109530" y="2367860"/>
                </a:lnTo>
                <a:lnTo>
                  <a:pt x="1064110" y="2365566"/>
                </a:lnTo>
                <a:cubicBezTo>
                  <a:pt x="466415" y="2304839"/>
                  <a:pt x="0" y="1799835"/>
                  <a:pt x="0" y="1185844"/>
                </a:cubicBezTo>
                <a:cubicBezTo>
                  <a:pt x="0" y="571853"/>
                  <a:pt x="466415" y="66849"/>
                  <a:pt x="1064110" y="6122"/>
                </a:cubicBezTo>
                <a:lnTo>
                  <a:pt x="1109530" y="3828"/>
                </a:lnTo>
                <a:close/>
              </a:path>
            </a:pathLst>
          </a:custGeom>
          <a:solidFill>
            <a:srgbClr val="1D629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6" name="任意多边形 5"/>
          <p:cNvSpPr/>
          <p:nvPr/>
        </p:nvSpPr>
        <p:spPr>
          <a:xfrm flipH="1">
            <a:off x="1" y="2025454"/>
            <a:ext cx="3610132" cy="2811072"/>
          </a:xfrm>
          <a:custGeom>
            <a:avLst/>
            <a:gdLst>
              <a:gd name="connsiteX0" fmla="*/ 1397108 w 3610132"/>
              <a:gd name="connsiteY0" fmla="*/ 0 h 2811072"/>
              <a:gd name="connsiteX1" fmla="*/ 1492517 w 3610132"/>
              <a:gd name="connsiteY1" fmla="*/ 0 h 2811072"/>
              <a:gd name="connsiteX2" fmla="*/ 3610132 w 3610132"/>
              <a:gd name="connsiteY2" fmla="*/ 0 h 2811072"/>
              <a:gd name="connsiteX3" fmla="*/ 3610132 w 3610132"/>
              <a:gd name="connsiteY3" fmla="*/ 2811072 h 2811072"/>
              <a:gd name="connsiteX4" fmla="*/ 1492517 w 3610132"/>
              <a:gd name="connsiteY4" fmla="*/ 2811072 h 2811072"/>
              <a:gd name="connsiteX5" fmla="*/ 1397108 w 3610132"/>
              <a:gd name="connsiteY5" fmla="*/ 2811072 h 2811072"/>
              <a:gd name="connsiteX6" fmla="*/ 1397108 w 3610132"/>
              <a:gd name="connsiteY6" fmla="*/ 2806535 h 2811072"/>
              <a:gd name="connsiteX7" fmla="*/ 1339916 w 3610132"/>
              <a:gd name="connsiteY7" fmla="*/ 2803816 h 2811072"/>
              <a:gd name="connsiteX8" fmla="*/ 0 w 3610132"/>
              <a:gd name="connsiteY8" fmla="*/ 1405536 h 2811072"/>
              <a:gd name="connsiteX9" fmla="*/ 1339916 w 3610132"/>
              <a:gd name="connsiteY9" fmla="*/ 7257 h 2811072"/>
              <a:gd name="connsiteX10" fmla="*/ 1397108 w 3610132"/>
              <a:gd name="connsiteY10" fmla="*/ 4537 h 2811072"/>
              <a:gd name="connsiteX0-1" fmla="*/ 1397108 w 3622832"/>
              <a:gd name="connsiteY0-2" fmla="*/ 0 h 2811072"/>
              <a:gd name="connsiteX1-3" fmla="*/ 1492517 w 3622832"/>
              <a:gd name="connsiteY1-4" fmla="*/ 0 h 2811072"/>
              <a:gd name="connsiteX2-5" fmla="*/ 3610132 w 3622832"/>
              <a:gd name="connsiteY2-6" fmla="*/ 0 h 2811072"/>
              <a:gd name="connsiteX3-7" fmla="*/ 3610132 w 3622832"/>
              <a:gd name="connsiteY3-8" fmla="*/ 2811072 h 2811072"/>
              <a:gd name="connsiteX4-9" fmla="*/ 3622832 w 3622832"/>
              <a:gd name="connsiteY4-10" fmla="*/ 2806896 h 2811072"/>
              <a:gd name="connsiteX5-11" fmla="*/ 1492517 w 3622832"/>
              <a:gd name="connsiteY5-12" fmla="*/ 2811072 h 2811072"/>
              <a:gd name="connsiteX6-13" fmla="*/ 1397108 w 3622832"/>
              <a:gd name="connsiteY6-14" fmla="*/ 2811072 h 2811072"/>
              <a:gd name="connsiteX7-15" fmla="*/ 1397108 w 3622832"/>
              <a:gd name="connsiteY7-16" fmla="*/ 2806535 h 2811072"/>
              <a:gd name="connsiteX8-17" fmla="*/ 1339916 w 3622832"/>
              <a:gd name="connsiteY8-18" fmla="*/ 2803816 h 2811072"/>
              <a:gd name="connsiteX9-19" fmla="*/ 0 w 3622832"/>
              <a:gd name="connsiteY9-20" fmla="*/ 1405536 h 2811072"/>
              <a:gd name="connsiteX10-21" fmla="*/ 1339916 w 3622832"/>
              <a:gd name="connsiteY10-22" fmla="*/ 7257 h 2811072"/>
              <a:gd name="connsiteX11" fmla="*/ 1397108 w 3622832"/>
              <a:gd name="connsiteY11" fmla="*/ 4537 h 2811072"/>
              <a:gd name="connsiteX12" fmla="*/ 1397108 w 3622832"/>
              <a:gd name="connsiteY12" fmla="*/ 0 h 2811072"/>
              <a:gd name="connsiteX0-23" fmla="*/ 1397108 w 3610132"/>
              <a:gd name="connsiteY0-24" fmla="*/ 0 h 2811072"/>
              <a:gd name="connsiteX1-25" fmla="*/ 1492517 w 3610132"/>
              <a:gd name="connsiteY1-26" fmla="*/ 0 h 2811072"/>
              <a:gd name="connsiteX2-27" fmla="*/ 3610132 w 3610132"/>
              <a:gd name="connsiteY2-28" fmla="*/ 0 h 2811072"/>
              <a:gd name="connsiteX3-29" fmla="*/ 3610132 w 3610132"/>
              <a:gd name="connsiteY3-30" fmla="*/ 2811072 h 2811072"/>
              <a:gd name="connsiteX4-31" fmla="*/ 1492517 w 3610132"/>
              <a:gd name="connsiteY4-32" fmla="*/ 2811072 h 2811072"/>
              <a:gd name="connsiteX5-33" fmla="*/ 1397108 w 3610132"/>
              <a:gd name="connsiteY5-34" fmla="*/ 2811072 h 2811072"/>
              <a:gd name="connsiteX6-35" fmla="*/ 1397108 w 3610132"/>
              <a:gd name="connsiteY6-36" fmla="*/ 2806535 h 2811072"/>
              <a:gd name="connsiteX7-37" fmla="*/ 1339916 w 3610132"/>
              <a:gd name="connsiteY7-38" fmla="*/ 2803816 h 2811072"/>
              <a:gd name="connsiteX8-39" fmla="*/ 0 w 3610132"/>
              <a:gd name="connsiteY8-40" fmla="*/ 1405536 h 2811072"/>
              <a:gd name="connsiteX9-41" fmla="*/ 1339916 w 3610132"/>
              <a:gd name="connsiteY9-42" fmla="*/ 7257 h 2811072"/>
              <a:gd name="connsiteX10-43" fmla="*/ 1397108 w 3610132"/>
              <a:gd name="connsiteY10-44" fmla="*/ 4537 h 2811072"/>
              <a:gd name="connsiteX11-45" fmla="*/ 1397108 w 3610132"/>
              <a:gd name="connsiteY11-46" fmla="*/ 0 h 2811072"/>
              <a:gd name="connsiteX0-47" fmla="*/ 3610132 w 3732052"/>
              <a:gd name="connsiteY0-48" fmla="*/ 2811072 h 2932992"/>
              <a:gd name="connsiteX1-49" fmla="*/ 1492517 w 3732052"/>
              <a:gd name="connsiteY1-50" fmla="*/ 2811072 h 2932992"/>
              <a:gd name="connsiteX2-51" fmla="*/ 1397108 w 3732052"/>
              <a:gd name="connsiteY2-52" fmla="*/ 2811072 h 2932992"/>
              <a:gd name="connsiteX3-53" fmla="*/ 1397108 w 3732052"/>
              <a:gd name="connsiteY3-54" fmla="*/ 2806535 h 2932992"/>
              <a:gd name="connsiteX4-55" fmla="*/ 1339916 w 3732052"/>
              <a:gd name="connsiteY4-56" fmla="*/ 2803816 h 2932992"/>
              <a:gd name="connsiteX5-57" fmla="*/ 0 w 3732052"/>
              <a:gd name="connsiteY5-58" fmla="*/ 1405536 h 2932992"/>
              <a:gd name="connsiteX6-59" fmla="*/ 1339916 w 3732052"/>
              <a:gd name="connsiteY6-60" fmla="*/ 7257 h 2932992"/>
              <a:gd name="connsiteX7-61" fmla="*/ 1397108 w 3732052"/>
              <a:gd name="connsiteY7-62" fmla="*/ 4537 h 2932992"/>
              <a:gd name="connsiteX8-63" fmla="*/ 1397108 w 3732052"/>
              <a:gd name="connsiteY8-64" fmla="*/ 0 h 2932992"/>
              <a:gd name="connsiteX9-65" fmla="*/ 1492517 w 3732052"/>
              <a:gd name="connsiteY9-66" fmla="*/ 0 h 2932992"/>
              <a:gd name="connsiteX10-67" fmla="*/ 3610132 w 3732052"/>
              <a:gd name="connsiteY10-68" fmla="*/ 0 h 2932992"/>
              <a:gd name="connsiteX11-69" fmla="*/ 3732052 w 3732052"/>
              <a:gd name="connsiteY11-70" fmla="*/ 2932992 h 2932992"/>
              <a:gd name="connsiteX0-71" fmla="*/ 3610132 w 3610132"/>
              <a:gd name="connsiteY0-72" fmla="*/ 2811072 h 2811072"/>
              <a:gd name="connsiteX1-73" fmla="*/ 1492517 w 3610132"/>
              <a:gd name="connsiteY1-74" fmla="*/ 2811072 h 2811072"/>
              <a:gd name="connsiteX2-75" fmla="*/ 1397108 w 3610132"/>
              <a:gd name="connsiteY2-76" fmla="*/ 2811072 h 2811072"/>
              <a:gd name="connsiteX3-77" fmla="*/ 1397108 w 3610132"/>
              <a:gd name="connsiteY3-78" fmla="*/ 2806535 h 2811072"/>
              <a:gd name="connsiteX4-79" fmla="*/ 1339916 w 3610132"/>
              <a:gd name="connsiteY4-80" fmla="*/ 2803816 h 2811072"/>
              <a:gd name="connsiteX5-81" fmla="*/ 0 w 3610132"/>
              <a:gd name="connsiteY5-82" fmla="*/ 1405536 h 2811072"/>
              <a:gd name="connsiteX6-83" fmla="*/ 1339916 w 3610132"/>
              <a:gd name="connsiteY6-84" fmla="*/ 7257 h 2811072"/>
              <a:gd name="connsiteX7-85" fmla="*/ 1397108 w 3610132"/>
              <a:gd name="connsiteY7-86" fmla="*/ 4537 h 2811072"/>
              <a:gd name="connsiteX8-87" fmla="*/ 1397108 w 3610132"/>
              <a:gd name="connsiteY8-88" fmla="*/ 0 h 2811072"/>
              <a:gd name="connsiteX9-89" fmla="*/ 1492517 w 3610132"/>
              <a:gd name="connsiteY9-90" fmla="*/ 0 h 2811072"/>
              <a:gd name="connsiteX10-91" fmla="*/ 3610132 w 3610132"/>
              <a:gd name="connsiteY10-92" fmla="*/ 0 h 28110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3610132" h="2811072">
                <a:moveTo>
                  <a:pt x="3610132" y="2811072"/>
                </a:moveTo>
                <a:lnTo>
                  <a:pt x="1492517" y="2811072"/>
                </a:lnTo>
                <a:lnTo>
                  <a:pt x="1397108" y="2811072"/>
                </a:lnTo>
                <a:lnTo>
                  <a:pt x="1397108" y="2806535"/>
                </a:lnTo>
                <a:lnTo>
                  <a:pt x="1339916" y="2803816"/>
                </a:lnTo>
                <a:cubicBezTo>
                  <a:pt x="587305" y="2731838"/>
                  <a:pt x="0" y="2133276"/>
                  <a:pt x="0" y="1405536"/>
                </a:cubicBezTo>
                <a:cubicBezTo>
                  <a:pt x="0" y="677796"/>
                  <a:pt x="587305" y="79234"/>
                  <a:pt x="1339916" y="7257"/>
                </a:cubicBezTo>
                <a:lnTo>
                  <a:pt x="1397108" y="4537"/>
                </a:lnTo>
                <a:lnTo>
                  <a:pt x="1397108" y="0"/>
                </a:lnTo>
                <a:lnTo>
                  <a:pt x="1492517" y="0"/>
                </a:lnTo>
                <a:lnTo>
                  <a:pt x="3610132" y="0"/>
                </a:lnTo>
              </a:path>
            </a:pathLst>
          </a:cu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7" name="文本框 6"/>
          <p:cNvSpPr txBox="1"/>
          <p:nvPr/>
        </p:nvSpPr>
        <p:spPr>
          <a:xfrm flipH="1">
            <a:off x="874427" y="2454286"/>
            <a:ext cx="1598515" cy="1069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287975" y="1528717"/>
            <a:ext cx="4904020" cy="680348"/>
          </a:xfrm>
          <a:prstGeom prst="rect">
            <a:avLst/>
          </a:prstGeom>
          <a:solidFill>
            <a:srgbClr val="1D6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35" b="1" dirty="0">
                <a:latin typeface="+mn-ea"/>
              </a:rPr>
              <a:t>研究背景与现状</a:t>
            </a:r>
            <a:endParaRPr lang="zh-CN" altLang="en-US" sz="2135" b="1" dirty="0">
              <a:latin typeface="+mn-ea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6947801" y="1528717"/>
            <a:ext cx="680348" cy="68034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665" b="1" dirty="0">
                <a:solidFill>
                  <a:schemeClr val="bg1"/>
                </a:solidFill>
              </a:rPr>
              <a:t>01</a:t>
            </a:r>
            <a:endParaRPr lang="zh-CN" altLang="en-US" sz="2665" b="1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287975" y="2366917"/>
            <a:ext cx="4904022" cy="680348"/>
          </a:xfrm>
          <a:prstGeom prst="rect">
            <a:avLst/>
          </a:prstGeom>
          <a:solidFill>
            <a:srgbClr val="1D6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35" b="1" dirty="0">
                <a:latin typeface="+mn-ea"/>
              </a:rPr>
              <a:t>项目概况</a:t>
            </a:r>
            <a:endParaRPr lang="zh-CN" altLang="en-US" sz="2135" b="1" dirty="0">
              <a:latin typeface="+mn-ea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947801" y="2366917"/>
            <a:ext cx="680348" cy="68034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665" b="1" dirty="0">
                <a:solidFill>
                  <a:schemeClr val="bg1"/>
                </a:solidFill>
              </a:rPr>
              <a:t>02</a:t>
            </a:r>
            <a:endParaRPr lang="zh-CN" altLang="en-US" sz="2665" b="1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287975" y="3205117"/>
            <a:ext cx="4904022" cy="680348"/>
          </a:xfrm>
          <a:prstGeom prst="rect">
            <a:avLst/>
          </a:prstGeom>
          <a:solidFill>
            <a:srgbClr val="1D6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35" b="1" dirty="0">
                <a:latin typeface="+mn-ea"/>
              </a:rPr>
              <a:t>项目实现</a:t>
            </a:r>
            <a:endParaRPr lang="zh-CN" altLang="en-US" sz="2135" b="1" dirty="0">
              <a:latin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947801" y="3213368"/>
            <a:ext cx="680348" cy="68034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665" b="1" dirty="0">
                <a:solidFill>
                  <a:schemeClr val="bg1"/>
                </a:solidFill>
              </a:rPr>
              <a:t>03</a:t>
            </a:r>
            <a:endParaRPr lang="zh-CN" altLang="en-US" sz="2665" b="1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287975" y="4059819"/>
            <a:ext cx="4904026" cy="663846"/>
          </a:xfrm>
          <a:prstGeom prst="rect">
            <a:avLst/>
          </a:prstGeom>
          <a:solidFill>
            <a:srgbClr val="1D6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35" b="1" dirty="0">
                <a:latin typeface="+mn-ea"/>
              </a:rPr>
              <a:t>成果展示</a:t>
            </a:r>
            <a:endParaRPr lang="zh-CN" altLang="en-US" sz="2135" b="1" dirty="0">
              <a:latin typeface="+mn-ea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6947801" y="4043317"/>
            <a:ext cx="680348" cy="680348"/>
          </a:xfrm>
          <a:prstGeom prst="ellipse">
            <a:avLst/>
          </a:prstGeom>
          <a:solidFill>
            <a:srgbClr val="00B0F0"/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2665" b="1" dirty="0">
                <a:solidFill>
                  <a:schemeClr val="bg1"/>
                </a:solidFill>
              </a:rPr>
              <a:t>04</a:t>
            </a:r>
            <a:endParaRPr lang="zh-CN" altLang="en-US" sz="2665" b="1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78998" y="3430990"/>
            <a:ext cx="2389372" cy="7439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25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12192001" cy="771550"/>
          </a:xfrm>
          <a:prstGeom prst="rect">
            <a:avLst/>
          </a:prstGeom>
          <a:solidFill>
            <a:srgbClr val="1D6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251520" y="183096"/>
            <a:ext cx="612080" cy="372430"/>
          </a:xfrm>
          <a:custGeom>
            <a:avLst/>
            <a:gdLst>
              <a:gd name="T0" fmla="*/ 1395067 w 3931"/>
              <a:gd name="T1" fmla="*/ 589725 h 2392"/>
              <a:gd name="T2" fmla="*/ 928365 w 3931"/>
              <a:gd name="T3" fmla="*/ 389484 h 2392"/>
              <a:gd name="T4" fmla="*/ 403040 w 3931"/>
              <a:gd name="T5" fmla="*/ 589725 h 2392"/>
              <a:gd name="T6" fmla="*/ 256480 w 3931"/>
              <a:gd name="T7" fmla="*/ 528782 h 2392"/>
              <a:gd name="T8" fmla="*/ 256480 w 3931"/>
              <a:gd name="T9" fmla="*/ 708403 h 2392"/>
              <a:gd name="T10" fmla="*/ 296326 w 3931"/>
              <a:gd name="T11" fmla="*/ 763389 h 2392"/>
              <a:gd name="T12" fmla="*/ 255564 w 3931"/>
              <a:gd name="T13" fmla="*/ 818375 h 2392"/>
              <a:gd name="T14" fmla="*/ 299074 w 3931"/>
              <a:gd name="T15" fmla="*/ 1011742 h 2392"/>
              <a:gd name="T16" fmla="*/ 170834 w 3931"/>
              <a:gd name="T17" fmla="*/ 1011742 h 2392"/>
              <a:gd name="T18" fmla="*/ 214802 w 3931"/>
              <a:gd name="T19" fmla="*/ 817458 h 2392"/>
              <a:gd name="T20" fmla="*/ 179078 w 3931"/>
              <a:gd name="T21" fmla="*/ 763389 h 2392"/>
              <a:gd name="T22" fmla="*/ 213428 w 3931"/>
              <a:gd name="T23" fmla="*/ 709777 h 2392"/>
              <a:gd name="T24" fmla="*/ 213428 w 3931"/>
              <a:gd name="T25" fmla="*/ 510911 h 2392"/>
              <a:gd name="T26" fmla="*/ 0 w 3931"/>
              <a:gd name="T27" fmla="*/ 421559 h 2392"/>
              <a:gd name="T28" fmla="*/ 938899 w 3931"/>
              <a:gd name="T29" fmla="*/ 0 h 2392"/>
              <a:gd name="T30" fmla="*/ 1800397 w 3931"/>
              <a:gd name="T31" fmla="*/ 427058 h 2392"/>
              <a:gd name="T32" fmla="*/ 1395067 w 3931"/>
              <a:gd name="T33" fmla="*/ 589725 h 2392"/>
              <a:gd name="T34" fmla="*/ 917831 w 3931"/>
              <a:gd name="T35" fmla="*/ 491208 h 2392"/>
              <a:gd name="T36" fmla="*/ 1341481 w 3931"/>
              <a:gd name="T37" fmla="*/ 635088 h 2392"/>
              <a:gd name="T38" fmla="*/ 1341481 w 3931"/>
              <a:gd name="T39" fmla="*/ 983791 h 2392"/>
              <a:gd name="T40" fmla="*/ 896306 w 3931"/>
              <a:gd name="T41" fmla="*/ 1096054 h 2392"/>
              <a:gd name="T42" fmla="*/ 503342 w 3931"/>
              <a:gd name="T43" fmla="*/ 983791 h 2392"/>
              <a:gd name="T44" fmla="*/ 503342 w 3931"/>
              <a:gd name="T45" fmla="*/ 635088 h 2392"/>
              <a:gd name="T46" fmla="*/ 917831 w 3931"/>
              <a:gd name="T47" fmla="*/ 491208 h 2392"/>
              <a:gd name="T48" fmla="*/ 912335 w 3931"/>
              <a:gd name="T49" fmla="*/ 1031904 h 2392"/>
              <a:gd name="T50" fmla="*/ 1254003 w 3931"/>
              <a:gd name="T51" fmla="*/ 946675 h 2392"/>
              <a:gd name="T52" fmla="*/ 912335 w 3931"/>
              <a:gd name="T53" fmla="*/ 860989 h 2392"/>
              <a:gd name="T54" fmla="*/ 571126 w 3931"/>
              <a:gd name="T55" fmla="*/ 946675 h 2392"/>
              <a:gd name="T56" fmla="*/ 912335 w 3931"/>
              <a:gd name="T57" fmla="*/ 1031904 h 239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931" h="2392">
                <a:moveTo>
                  <a:pt x="3046" y="1287"/>
                </a:moveTo>
                <a:cubicBezTo>
                  <a:pt x="3046" y="1287"/>
                  <a:pt x="2618" y="850"/>
                  <a:pt x="2027" y="850"/>
                </a:cubicBezTo>
                <a:cubicBezTo>
                  <a:pt x="1450" y="850"/>
                  <a:pt x="880" y="1287"/>
                  <a:pt x="880" y="1287"/>
                </a:cubicBezTo>
                <a:cubicBezTo>
                  <a:pt x="560" y="1154"/>
                  <a:pt x="560" y="1154"/>
                  <a:pt x="560" y="1154"/>
                </a:cubicBezTo>
                <a:cubicBezTo>
                  <a:pt x="560" y="1546"/>
                  <a:pt x="560" y="1546"/>
                  <a:pt x="560" y="1546"/>
                </a:cubicBezTo>
                <a:cubicBezTo>
                  <a:pt x="610" y="1563"/>
                  <a:pt x="647" y="1610"/>
                  <a:pt x="647" y="1666"/>
                </a:cubicBezTo>
                <a:cubicBezTo>
                  <a:pt x="647" y="1723"/>
                  <a:pt x="609" y="1769"/>
                  <a:pt x="558" y="1786"/>
                </a:cubicBezTo>
                <a:cubicBezTo>
                  <a:pt x="653" y="2208"/>
                  <a:pt x="653" y="2208"/>
                  <a:pt x="653" y="2208"/>
                </a:cubicBezTo>
                <a:cubicBezTo>
                  <a:pt x="373" y="2208"/>
                  <a:pt x="373" y="2208"/>
                  <a:pt x="373" y="2208"/>
                </a:cubicBezTo>
                <a:cubicBezTo>
                  <a:pt x="469" y="1784"/>
                  <a:pt x="469" y="1784"/>
                  <a:pt x="469" y="1784"/>
                </a:cubicBezTo>
                <a:cubicBezTo>
                  <a:pt x="423" y="1764"/>
                  <a:pt x="391" y="1719"/>
                  <a:pt x="391" y="1666"/>
                </a:cubicBezTo>
                <a:cubicBezTo>
                  <a:pt x="391" y="1614"/>
                  <a:pt x="422" y="1570"/>
                  <a:pt x="466" y="1549"/>
                </a:cubicBezTo>
                <a:cubicBezTo>
                  <a:pt x="466" y="1115"/>
                  <a:pt x="466" y="1115"/>
                  <a:pt x="466" y="1115"/>
                </a:cubicBezTo>
                <a:cubicBezTo>
                  <a:pt x="0" y="920"/>
                  <a:pt x="0" y="920"/>
                  <a:pt x="0" y="920"/>
                </a:cubicBezTo>
                <a:cubicBezTo>
                  <a:pt x="2050" y="0"/>
                  <a:pt x="2050" y="0"/>
                  <a:pt x="2050" y="0"/>
                </a:cubicBezTo>
                <a:cubicBezTo>
                  <a:pt x="3931" y="932"/>
                  <a:pt x="3931" y="932"/>
                  <a:pt x="3931" y="932"/>
                </a:cubicBezTo>
                <a:lnTo>
                  <a:pt x="3046" y="1287"/>
                </a:lnTo>
                <a:close/>
                <a:moveTo>
                  <a:pt x="2004" y="1072"/>
                </a:moveTo>
                <a:cubicBezTo>
                  <a:pt x="2598" y="1072"/>
                  <a:pt x="2929" y="1386"/>
                  <a:pt x="2929" y="1386"/>
                </a:cubicBezTo>
                <a:cubicBezTo>
                  <a:pt x="2929" y="2147"/>
                  <a:pt x="2929" y="2147"/>
                  <a:pt x="2929" y="2147"/>
                </a:cubicBezTo>
                <a:cubicBezTo>
                  <a:pt x="2929" y="2147"/>
                  <a:pt x="2586" y="2392"/>
                  <a:pt x="1957" y="2392"/>
                </a:cubicBezTo>
                <a:cubicBezTo>
                  <a:pt x="1328" y="2392"/>
                  <a:pt x="1099" y="2147"/>
                  <a:pt x="1099" y="2147"/>
                </a:cubicBezTo>
                <a:cubicBezTo>
                  <a:pt x="1099" y="1386"/>
                  <a:pt x="1099" y="1386"/>
                  <a:pt x="1099" y="1386"/>
                </a:cubicBezTo>
                <a:cubicBezTo>
                  <a:pt x="1099" y="1386"/>
                  <a:pt x="1410" y="1072"/>
                  <a:pt x="2004" y="1072"/>
                </a:cubicBezTo>
                <a:close/>
                <a:moveTo>
                  <a:pt x="1992" y="2252"/>
                </a:moveTo>
                <a:cubicBezTo>
                  <a:pt x="2404" y="2252"/>
                  <a:pt x="2738" y="2168"/>
                  <a:pt x="2738" y="2066"/>
                </a:cubicBezTo>
                <a:cubicBezTo>
                  <a:pt x="2738" y="1963"/>
                  <a:pt x="2404" y="1879"/>
                  <a:pt x="1992" y="1879"/>
                </a:cubicBezTo>
                <a:cubicBezTo>
                  <a:pt x="1581" y="1879"/>
                  <a:pt x="1247" y="1963"/>
                  <a:pt x="1247" y="2066"/>
                </a:cubicBezTo>
                <a:cubicBezTo>
                  <a:pt x="1247" y="2168"/>
                  <a:pt x="1581" y="2252"/>
                  <a:pt x="1992" y="22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" name="文本框 21"/>
          <p:cNvSpPr txBox="1"/>
          <p:nvPr/>
        </p:nvSpPr>
        <p:spPr>
          <a:xfrm>
            <a:off x="899592" y="123478"/>
            <a:ext cx="4756929" cy="50165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  <a:r>
              <a:rPr lang="en-US" altLang="zh-CN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模型训练</a:t>
            </a:r>
            <a:endParaRPr lang="zh-CN" altLang="en-US" sz="26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98994" y="1782649"/>
            <a:ext cx="4560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设置</a:t>
            </a:r>
            <a:r>
              <a:rPr lang="en-US" altLang="zh-CN" dirty="0" err="1"/>
              <a:t>batchsize</a:t>
            </a:r>
            <a:r>
              <a:rPr lang="zh-CN" altLang="en-US" dirty="0"/>
              <a:t>为</a:t>
            </a:r>
            <a:r>
              <a:rPr lang="en-US" altLang="zh-CN" dirty="0"/>
              <a:t>1</a:t>
            </a:r>
            <a:r>
              <a:rPr lang="zh-CN" altLang="en-US" dirty="0"/>
              <a:t>时</a:t>
            </a:r>
            <a:r>
              <a:rPr lang="en-US" altLang="zh-CN" dirty="0"/>
              <a:t>faster-</a:t>
            </a:r>
            <a:r>
              <a:rPr lang="en-US" altLang="zh-CN" dirty="0" err="1"/>
              <a:t>rcnn</a:t>
            </a:r>
            <a:r>
              <a:rPr lang="zh-CN" altLang="en-US" dirty="0"/>
              <a:t>的训练变化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32436" y="1782649"/>
            <a:ext cx="4560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设置</a:t>
            </a:r>
            <a:r>
              <a:rPr lang="en-US" altLang="zh-CN" dirty="0" err="1"/>
              <a:t>batchsize</a:t>
            </a:r>
            <a:r>
              <a:rPr lang="zh-CN" altLang="en-US" dirty="0"/>
              <a:t>为</a:t>
            </a:r>
            <a:r>
              <a:rPr lang="en-US" altLang="zh-CN" dirty="0"/>
              <a:t>24</a:t>
            </a:r>
            <a:r>
              <a:rPr lang="zh-CN" altLang="en-US" dirty="0"/>
              <a:t>时的训练变化（</a:t>
            </a:r>
            <a:r>
              <a:rPr lang="en-US" altLang="zh-CN" dirty="0"/>
              <a:t>SSD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2436" y="2372107"/>
            <a:ext cx="5061682" cy="32857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914" y="2151981"/>
            <a:ext cx="5962650" cy="39578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12192001" cy="771550"/>
          </a:xfrm>
          <a:prstGeom prst="rect">
            <a:avLst/>
          </a:prstGeom>
          <a:solidFill>
            <a:srgbClr val="1D6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251520" y="183096"/>
            <a:ext cx="612080" cy="372430"/>
          </a:xfrm>
          <a:custGeom>
            <a:avLst/>
            <a:gdLst>
              <a:gd name="T0" fmla="*/ 1395067 w 3931"/>
              <a:gd name="T1" fmla="*/ 589725 h 2392"/>
              <a:gd name="T2" fmla="*/ 928365 w 3931"/>
              <a:gd name="T3" fmla="*/ 389484 h 2392"/>
              <a:gd name="T4" fmla="*/ 403040 w 3931"/>
              <a:gd name="T5" fmla="*/ 589725 h 2392"/>
              <a:gd name="T6" fmla="*/ 256480 w 3931"/>
              <a:gd name="T7" fmla="*/ 528782 h 2392"/>
              <a:gd name="T8" fmla="*/ 256480 w 3931"/>
              <a:gd name="T9" fmla="*/ 708403 h 2392"/>
              <a:gd name="T10" fmla="*/ 296326 w 3931"/>
              <a:gd name="T11" fmla="*/ 763389 h 2392"/>
              <a:gd name="T12" fmla="*/ 255564 w 3931"/>
              <a:gd name="T13" fmla="*/ 818375 h 2392"/>
              <a:gd name="T14" fmla="*/ 299074 w 3931"/>
              <a:gd name="T15" fmla="*/ 1011742 h 2392"/>
              <a:gd name="T16" fmla="*/ 170834 w 3931"/>
              <a:gd name="T17" fmla="*/ 1011742 h 2392"/>
              <a:gd name="T18" fmla="*/ 214802 w 3931"/>
              <a:gd name="T19" fmla="*/ 817458 h 2392"/>
              <a:gd name="T20" fmla="*/ 179078 w 3931"/>
              <a:gd name="T21" fmla="*/ 763389 h 2392"/>
              <a:gd name="T22" fmla="*/ 213428 w 3931"/>
              <a:gd name="T23" fmla="*/ 709777 h 2392"/>
              <a:gd name="T24" fmla="*/ 213428 w 3931"/>
              <a:gd name="T25" fmla="*/ 510911 h 2392"/>
              <a:gd name="T26" fmla="*/ 0 w 3931"/>
              <a:gd name="T27" fmla="*/ 421559 h 2392"/>
              <a:gd name="T28" fmla="*/ 938899 w 3931"/>
              <a:gd name="T29" fmla="*/ 0 h 2392"/>
              <a:gd name="T30" fmla="*/ 1800397 w 3931"/>
              <a:gd name="T31" fmla="*/ 427058 h 2392"/>
              <a:gd name="T32" fmla="*/ 1395067 w 3931"/>
              <a:gd name="T33" fmla="*/ 589725 h 2392"/>
              <a:gd name="T34" fmla="*/ 917831 w 3931"/>
              <a:gd name="T35" fmla="*/ 491208 h 2392"/>
              <a:gd name="T36" fmla="*/ 1341481 w 3931"/>
              <a:gd name="T37" fmla="*/ 635088 h 2392"/>
              <a:gd name="T38" fmla="*/ 1341481 w 3931"/>
              <a:gd name="T39" fmla="*/ 983791 h 2392"/>
              <a:gd name="T40" fmla="*/ 896306 w 3931"/>
              <a:gd name="T41" fmla="*/ 1096054 h 2392"/>
              <a:gd name="T42" fmla="*/ 503342 w 3931"/>
              <a:gd name="T43" fmla="*/ 983791 h 2392"/>
              <a:gd name="T44" fmla="*/ 503342 w 3931"/>
              <a:gd name="T45" fmla="*/ 635088 h 2392"/>
              <a:gd name="T46" fmla="*/ 917831 w 3931"/>
              <a:gd name="T47" fmla="*/ 491208 h 2392"/>
              <a:gd name="T48" fmla="*/ 912335 w 3931"/>
              <a:gd name="T49" fmla="*/ 1031904 h 2392"/>
              <a:gd name="T50" fmla="*/ 1254003 w 3931"/>
              <a:gd name="T51" fmla="*/ 946675 h 2392"/>
              <a:gd name="T52" fmla="*/ 912335 w 3931"/>
              <a:gd name="T53" fmla="*/ 860989 h 2392"/>
              <a:gd name="T54" fmla="*/ 571126 w 3931"/>
              <a:gd name="T55" fmla="*/ 946675 h 2392"/>
              <a:gd name="T56" fmla="*/ 912335 w 3931"/>
              <a:gd name="T57" fmla="*/ 1031904 h 239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931" h="2392">
                <a:moveTo>
                  <a:pt x="3046" y="1287"/>
                </a:moveTo>
                <a:cubicBezTo>
                  <a:pt x="3046" y="1287"/>
                  <a:pt x="2618" y="850"/>
                  <a:pt x="2027" y="850"/>
                </a:cubicBezTo>
                <a:cubicBezTo>
                  <a:pt x="1450" y="850"/>
                  <a:pt x="880" y="1287"/>
                  <a:pt x="880" y="1287"/>
                </a:cubicBezTo>
                <a:cubicBezTo>
                  <a:pt x="560" y="1154"/>
                  <a:pt x="560" y="1154"/>
                  <a:pt x="560" y="1154"/>
                </a:cubicBezTo>
                <a:cubicBezTo>
                  <a:pt x="560" y="1546"/>
                  <a:pt x="560" y="1546"/>
                  <a:pt x="560" y="1546"/>
                </a:cubicBezTo>
                <a:cubicBezTo>
                  <a:pt x="610" y="1563"/>
                  <a:pt x="647" y="1610"/>
                  <a:pt x="647" y="1666"/>
                </a:cubicBezTo>
                <a:cubicBezTo>
                  <a:pt x="647" y="1723"/>
                  <a:pt x="609" y="1769"/>
                  <a:pt x="558" y="1786"/>
                </a:cubicBezTo>
                <a:cubicBezTo>
                  <a:pt x="653" y="2208"/>
                  <a:pt x="653" y="2208"/>
                  <a:pt x="653" y="2208"/>
                </a:cubicBezTo>
                <a:cubicBezTo>
                  <a:pt x="373" y="2208"/>
                  <a:pt x="373" y="2208"/>
                  <a:pt x="373" y="2208"/>
                </a:cubicBezTo>
                <a:cubicBezTo>
                  <a:pt x="469" y="1784"/>
                  <a:pt x="469" y="1784"/>
                  <a:pt x="469" y="1784"/>
                </a:cubicBezTo>
                <a:cubicBezTo>
                  <a:pt x="423" y="1764"/>
                  <a:pt x="391" y="1719"/>
                  <a:pt x="391" y="1666"/>
                </a:cubicBezTo>
                <a:cubicBezTo>
                  <a:pt x="391" y="1614"/>
                  <a:pt x="422" y="1570"/>
                  <a:pt x="466" y="1549"/>
                </a:cubicBezTo>
                <a:cubicBezTo>
                  <a:pt x="466" y="1115"/>
                  <a:pt x="466" y="1115"/>
                  <a:pt x="466" y="1115"/>
                </a:cubicBezTo>
                <a:cubicBezTo>
                  <a:pt x="0" y="920"/>
                  <a:pt x="0" y="920"/>
                  <a:pt x="0" y="920"/>
                </a:cubicBezTo>
                <a:cubicBezTo>
                  <a:pt x="2050" y="0"/>
                  <a:pt x="2050" y="0"/>
                  <a:pt x="2050" y="0"/>
                </a:cubicBezTo>
                <a:cubicBezTo>
                  <a:pt x="3931" y="932"/>
                  <a:pt x="3931" y="932"/>
                  <a:pt x="3931" y="932"/>
                </a:cubicBezTo>
                <a:lnTo>
                  <a:pt x="3046" y="1287"/>
                </a:lnTo>
                <a:close/>
                <a:moveTo>
                  <a:pt x="2004" y="1072"/>
                </a:moveTo>
                <a:cubicBezTo>
                  <a:pt x="2598" y="1072"/>
                  <a:pt x="2929" y="1386"/>
                  <a:pt x="2929" y="1386"/>
                </a:cubicBezTo>
                <a:cubicBezTo>
                  <a:pt x="2929" y="2147"/>
                  <a:pt x="2929" y="2147"/>
                  <a:pt x="2929" y="2147"/>
                </a:cubicBezTo>
                <a:cubicBezTo>
                  <a:pt x="2929" y="2147"/>
                  <a:pt x="2586" y="2392"/>
                  <a:pt x="1957" y="2392"/>
                </a:cubicBezTo>
                <a:cubicBezTo>
                  <a:pt x="1328" y="2392"/>
                  <a:pt x="1099" y="2147"/>
                  <a:pt x="1099" y="2147"/>
                </a:cubicBezTo>
                <a:cubicBezTo>
                  <a:pt x="1099" y="1386"/>
                  <a:pt x="1099" y="1386"/>
                  <a:pt x="1099" y="1386"/>
                </a:cubicBezTo>
                <a:cubicBezTo>
                  <a:pt x="1099" y="1386"/>
                  <a:pt x="1410" y="1072"/>
                  <a:pt x="2004" y="1072"/>
                </a:cubicBezTo>
                <a:close/>
                <a:moveTo>
                  <a:pt x="1992" y="2252"/>
                </a:moveTo>
                <a:cubicBezTo>
                  <a:pt x="2404" y="2252"/>
                  <a:pt x="2738" y="2168"/>
                  <a:pt x="2738" y="2066"/>
                </a:cubicBezTo>
                <a:cubicBezTo>
                  <a:pt x="2738" y="1963"/>
                  <a:pt x="2404" y="1879"/>
                  <a:pt x="1992" y="1879"/>
                </a:cubicBezTo>
                <a:cubicBezTo>
                  <a:pt x="1581" y="1879"/>
                  <a:pt x="1247" y="1963"/>
                  <a:pt x="1247" y="2066"/>
                </a:cubicBezTo>
                <a:cubicBezTo>
                  <a:pt x="1247" y="2168"/>
                  <a:pt x="1581" y="2252"/>
                  <a:pt x="1992" y="22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文本框 21"/>
          <p:cNvSpPr txBox="1"/>
          <p:nvPr/>
        </p:nvSpPr>
        <p:spPr>
          <a:xfrm>
            <a:off x="899592" y="123478"/>
            <a:ext cx="4756929" cy="50165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  <a:r>
              <a:rPr lang="en-US" altLang="zh-CN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模型训练</a:t>
            </a:r>
            <a:endParaRPr lang="zh-CN" altLang="en-US" sz="26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65760" y="1193800"/>
            <a:ext cx="108254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训练一定时间后，损失函数总体趋势</a:t>
            </a:r>
            <a:r>
              <a:rPr kumimoji="1" lang="zh-CN" altLang="en-US" sz="2400" dirty="0">
                <a:sym typeface="+mn-ea"/>
              </a:rPr>
              <a:t>明显</a:t>
            </a:r>
            <a:r>
              <a:rPr kumimoji="1" lang="zh-CN" altLang="en-US" sz="2400" dirty="0"/>
              <a:t>下降，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待模型损失函数收敛，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生成模型并使用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测试集对模型进行测试。</a:t>
            </a:r>
            <a:endParaRPr kumimoji="1"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7560" y="2172899"/>
            <a:ext cx="10952381" cy="39523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4286250" y="2266950"/>
            <a:ext cx="0" cy="2324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679" y="2473812"/>
            <a:ext cx="1868921" cy="185497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4"/>
          <p:cNvSpPr txBox="1"/>
          <p:nvPr/>
        </p:nvSpPr>
        <p:spPr>
          <a:xfrm>
            <a:off x="4683688" y="2955765"/>
            <a:ext cx="6016061" cy="1297940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000" b="1" dirty="0">
                <a:solidFill>
                  <a:srgbClr val="0070C0"/>
                </a:solidFill>
              </a:rPr>
              <a:t>成果展示</a:t>
            </a:r>
            <a:endParaRPr lang="zh-CN" altLang="en-US" sz="4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4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12192001" cy="771550"/>
          </a:xfrm>
          <a:prstGeom prst="rect">
            <a:avLst/>
          </a:prstGeom>
          <a:solidFill>
            <a:srgbClr val="1D6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251520" y="183096"/>
            <a:ext cx="612080" cy="372430"/>
          </a:xfrm>
          <a:custGeom>
            <a:avLst/>
            <a:gdLst>
              <a:gd name="T0" fmla="*/ 1395067 w 3931"/>
              <a:gd name="T1" fmla="*/ 589725 h 2392"/>
              <a:gd name="T2" fmla="*/ 928365 w 3931"/>
              <a:gd name="T3" fmla="*/ 389484 h 2392"/>
              <a:gd name="T4" fmla="*/ 403040 w 3931"/>
              <a:gd name="T5" fmla="*/ 589725 h 2392"/>
              <a:gd name="T6" fmla="*/ 256480 w 3931"/>
              <a:gd name="T7" fmla="*/ 528782 h 2392"/>
              <a:gd name="T8" fmla="*/ 256480 w 3931"/>
              <a:gd name="T9" fmla="*/ 708403 h 2392"/>
              <a:gd name="T10" fmla="*/ 296326 w 3931"/>
              <a:gd name="T11" fmla="*/ 763389 h 2392"/>
              <a:gd name="T12" fmla="*/ 255564 w 3931"/>
              <a:gd name="T13" fmla="*/ 818375 h 2392"/>
              <a:gd name="T14" fmla="*/ 299074 w 3931"/>
              <a:gd name="T15" fmla="*/ 1011742 h 2392"/>
              <a:gd name="T16" fmla="*/ 170834 w 3931"/>
              <a:gd name="T17" fmla="*/ 1011742 h 2392"/>
              <a:gd name="T18" fmla="*/ 214802 w 3931"/>
              <a:gd name="T19" fmla="*/ 817458 h 2392"/>
              <a:gd name="T20" fmla="*/ 179078 w 3931"/>
              <a:gd name="T21" fmla="*/ 763389 h 2392"/>
              <a:gd name="T22" fmla="*/ 213428 w 3931"/>
              <a:gd name="T23" fmla="*/ 709777 h 2392"/>
              <a:gd name="T24" fmla="*/ 213428 w 3931"/>
              <a:gd name="T25" fmla="*/ 510911 h 2392"/>
              <a:gd name="T26" fmla="*/ 0 w 3931"/>
              <a:gd name="T27" fmla="*/ 421559 h 2392"/>
              <a:gd name="T28" fmla="*/ 938899 w 3931"/>
              <a:gd name="T29" fmla="*/ 0 h 2392"/>
              <a:gd name="T30" fmla="*/ 1800397 w 3931"/>
              <a:gd name="T31" fmla="*/ 427058 h 2392"/>
              <a:gd name="T32" fmla="*/ 1395067 w 3931"/>
              <a:gd name="T33" fmla="*/ 589725 h 2392"/>
              <a:gd name="T34" fmla="*/ 917831 w 3931"/>
              <a:gd name="T35" fmla="*/ 491208 h 2392"/>
              <a:gd name="T36" fmla="*/ 1341481 w 3931"/>
              <a:gd name="T37" fmla="*/ 635088 h 2392"/>
              <a:gd name="T38" fmla="*/ 1341481 w 3931"/>
              <a:gd name="T39" fmla="*/ 983791 h 2392"/>
              <a:gd name="T40" fmla="*/ 896306 w 3931"/>
              <a:gd name="T41" fmla="*/ 1096054 h 2392"/>
              <a:gd name="T42" fmla="*/ 503342 w 3931"/>
              <a:gd name="T43" fmla="*/ 983791 h 2392"/>
              <a:gd name="T44" fmla="*/ 503342 w 3931"/>
              <a:gd name="T45" fmla="*/ 635088 h 2392"/>
              <a:gd name="T46" fmla="*/ 917831 w 3931"/>
              <a:gd name="T47" fmla="*/ 491208 h 2392"/>
              <a:gd name="T48" fmla="*/ 912335 w 3931"/>
              <a:gd name="T49" fmla="*/ 1031904 h 2392"/>
              <a:gd name="T50" fmla="*/ 1254003 w 3931"/>
              <a:gd name="T51" fmla="*/ 946675 h 2392"/>
              <a:gd name="T52" fmla="*/ 912335 w 3931"/>
              <a:gd name="T53" fmla="*/ 860989 h 2392"/>
              <a:gd name="T54" fmla="*/ 571126 w 3931"/>
              <a:gd name="T55" fmla="*/ 946675 h 2392"/>
              <a:gd name="T56" fmla="*/ 912335 w 3931"/>
              <a:gd name="T57" fmla="*/ 1031904 h 239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931" h="2392">
                <a:moveTo>
                  <a:pt x="3046" y="1287"/>
                </a:moveTo>
                <a:cubicBezTo>
                  <a:pt x="3046" y="1287"/>
                  <a:pt x="2618" y="850"/>
                  <a:pt x="2027" y="850"/>
                </a:cubicBezTo>
                <a:cubicBezTo>
                  <a:pt x="1450" y="850"/>
                  <a:pt x="880" y="1287"/>
                  <a:pt x="880" y="1287"/>
                </a:cubicBezTo>
                <a:cubicBezTo>
                  <a:pt x="560" y="1154"/>
                  <a:pt x="560" y="1154"/>
                  <a:pt x="560" y="1154"/>
                </a:cubicBezTo>
                <a:cubicBezTo>
                  <a:pt x="560" y="1546"/>
                  <a:pt x="560" y="1546"/>
                  <a:pt x="560" y="1546"/>
                </a:cubicBezTo>
                <a:cubicBezTo>
                  <a:pt x="610" y="1563"/>
                  <a:pt x="647" y="1610"/>
                  <a:pt x="647" y="1666"/>
                </a:cubicBezTo>
                <a:cubicBezTo>
                  <a:pt x="647" y="1723"/>
                  <a:pt x="609" y="1769"/>
                  <a:pt x="558" y="1786"/>
                </a:cubicBezTo>
                <a:cubicBezTo>
                  <a:pt x="653" y="2208"/>
                  <a:pt x="653" y="2208"/>
                  <a:pt x="653" y="2208"/>
                </a:cubicBezTo>
                <a:cubicBezTo>
                  <a:pt x="373" y="2208"/>
                  <a:pt x="373" y="2208"/>
                  <a:pt x="373" y="2208"/>
                </a:cubicBezTo>
                <a:cubicBezTo>
                  <a:pt x="469" y="1784"/>
                  <a:pt x="469" y="1784"/>
                  <a:pt x="469" y="1784"/>
                </a:cubicBezTo>
                <a:cubicBezTo>
                  <a:pt x="423" y="1764"/>
                  <a:pt x="391" y="1719"/>
                  <a:pt x="391" y="1666"/>
                </a:cubicBezTo>
                <a:cubicBezTo>
                  <a:pt x="391" y="1614"/>
                  <a:pt x="422" y="1570"/>
                  <a:pt x="466" y="1549"/>
                </a:cubicBezTo>
                <a:cubicBezTo>
                  <a:pt x="466" y="1115"/>
                  <a:pt x="466" y="1115"/>
                  <a:pt x="466" y="1115"/>
                </a:cubicBezTo>
                <a:cubicBezTo>
                  <a:pt x="0" y="920"/>
                  <a:pt x="0" y="920"/>
                  <a:pt x="0" y="920"/>
                </a:cubicBezTo>
                <a:cubicBezTo>
                  <a:pt x="2050" y="0"/>
                  <a:pt x="2050" y="0"/>
                  <a:pt x="2050" y="0"/>
                </a:cubicBezTo>
                <a:cubicBezTo>
                  <a:pt x="3931" y="932"/>
                  <a:pt x="3931" y="932"/>
                  <a:pt x="3931" y="932"/>
                </a:cubicBezTo>
                <a:lnTo>
                  <a:pt x="3046" y="1287"/>
                </a:lnTo>
                <a:close/>
                <a:moveTo>
                  <a:pt x="2004" y="1072"/>
                </a:moveTo>
                <a:cubicBezTo>
                  <a:pt x="2598" y="1072"/>
                  <a:pt x="2929" y="1386"/>
                  <a:pt x="2929" y="1386"/>
                </a:cubicBezTo>
                <a:cubicBezTo>
                  <a:pt x="2929" y="2147"/>
                  <a:pt x="2929" y="2147"/>
                  <a:pt x="2929" y="2147"/>
                </a:cubicBezTo>
                <a:cubicBezTo>
                  <a:pt x="2929" y="2147"/>
                  <a:pt x="2586" y="2392"/>
                  <a:pt x="1957" y="2392"/>
                </a:cubicBezTo>
                <a:cubicBezTo>
                  <a:pt x="1328" y="2392"/>
                  <a:pt x="1099" y="2147"/>
                  <a:pt x="1099" y="2147"/>
                </a:cubicBezTo>
                <a:cubicBezTo>
                  <a:pt x="1099" y="1386"/>
                  <a:pt x="1099" y="1386"/>
                  <a:pt x="1099" y="1386"/>
                </a:cubicBezTo>
                <a:cubicBezTo>
                  <a:pt x="1099" y="1386"/>
                  <a:pt x="1410" y="1072"/>
                  <a:pt x="2004" y="1072"/>
                </a:cubicBezTo>
                <a:close/>
                <a:moveTo>
                  <a:pt x="1992" y="2252"/>
                </a:moveTo>
                <a:cubicBezTo>
                  <a:pt x="2404" y="2252"/>
                  <a:pt x="2738" y="2168"/>
                  <a:pt x="2738" y="2066"/>
                </a:cubicBezTo>
                <a:cubicBezTo>
                  <a:pt x="2738" y="1963"/>
                  <a:pt x="2404" y="1879"/>
                  <a:pt x="1992" y="1879"/>
                </a:cubicBezTo>
                <a:cubicBezTo>
                  <a:pt x="1581" y="1879"/>
                  <a:pt x="1247" y="1963"/>
                  <a:pt x="1247" y="2066"/>
                </a:cubicBezTo>
                <a:cubicBezTo>
                  <a:pt x="1247" y="2168"/>
                  <a:pt x="1581" y="2252"/>
                  <a:pt x="1992" y="22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67640" y="-92557"/>
            <a:ext cx="8226425" cy="272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l">
              <a:buFont typeface="Wingdings" panose="05000000000000000000" charset="0"/>
              <a:buNone/>
            </a:pPr>
            <a:endParaRPr lang="zh-CN" altLang="en-US" sz="2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endParaRPr lang="zh-CN" altLang="en-US" sz="2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模型测试速度：</a:t>
            </a:r>
            <a:endParaRPr lang="zh-CN" altLang="en-US" sz="2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endParaRPr lang="zh-CN" altLang="en-US" sz="2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l">
              <a:buFont typeface="Wingdings" panose="05000000000000000000" charset="0"/>
              <a:buNone/>
            </a:pPr>
            <a:endParaRPr lang="zh-CN" altLang="en-US" sz="2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21"/>
          <p:cNvSpPr txBox="1"/>
          <p:nvPr/>
        </p:nvSpPr>
        <p:spPr>
          <a:xfrm>
            <a:off x="899592" y="123478"/>
            <a:ext cx="4756929" cy="50165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  <a:r>
              <a:rPr lang="en-US" altLang="zh-CN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模型训练</a:t>
            </a:r>
            <a:endParaRPr lang="zh-CN" altLang="en-US" sz="26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005" y="2217852"/>
            <a:ext cx="1923810" cy="310476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458904" y="5811192"/>
            <a:ext cx="16438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SSD</a:t>
            </a:r>
            <a:r>
              <a:rPr lang="zh-CN" altLang="en-US" dirty="0"/>
              <a:t>（</a:t>
            </a:r>
            <a:r>
              <a:rPr lang="en-US" altLang="zh-CN" dirty="0" err="1"/>
              <a:t>batch_size</a:t>
            </a:r>
            <a:r>
              <a:rPr lang="en-US" altLang="zh-CN" dirty="0"/>
              <a:t>=24</a:t>
            </a:r>
            <a:r>
              <a:rPr lang="zh-CN" altLang="en-US" dirty="0"/>
              <a:t>）速度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514" y="2007264"/>
            <a:ext cx="1968008" cy="3754632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051992" y="5760669"/>
            <a:ext cx="16438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SSD</a:t>
            </a:r>
            <a:r>
              <a:rPr lang="zh-CN" altLang="en-US" dirty="0"/>
              <a:t>（</a:t>
            </a:r>
            <a:r>
              <a:rPr lang="en-US" altLang="zh-CN" dirty="0" err="1"/>
              <a:t>batch_size</a:t>
            </a:r>
            <a:r>
              <a:rPr lang="en-US" altLang="zh-CN" dirty="0"/>
              <a:t>=4</a:t>
            </a:r>
            <a:r>
              <a:rPr lang="zh-CN" altLang="en-US" dirty="0"/>
              <a:t>）速度</a:t>
            </a:r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149" y="1849287"/>
            <a:ext cx="2342857" cy="396190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649149" y="5923796"/>
            <a:ext cx="16438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Faster-</a:t>
            </a:r>
            <a:r>
              <a:rPr lang="en-US" altLang="zh-CN" dirty="0" err="1"/>
              <a:t>rcnn</a:t>
            </a:r>
            <a:r>
              <a:rPr lang="zh-CN" altLang="en-US" dirty="0"/>
              <a:t>（</a:t>
            </a:r>
            <a:r>
              <a:rPr lang="en-US" altLang="zh-CN" dirty="0" err="1"/>
              <a:t>batch_size</a:t>
            </a:r>
            <a:r>
              <a:rPr lang="en-US" altLang="zh-CN" dirty="0"/>
              <a:t>=1</a:t>
            </a:r>
            <a:r>
              <a:rPr lang="zh-CN" altLang="en-US" dirty="0"/>
              <a:t>）速度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12192001" cy="771550"/>
          </a:xfrm>
          <a:prstGeom prst="rect">
            <a:avLst/>
          </a:prstGeom>
          <a:solidFill>
            <a:srgbClr val="1D6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251520" y="183096"/>
            <a:ext cx="612080" cy="372430"/>
          </a:xfrm>
          <a:custGeom>
            <a:avLst/>
            <a:gdLst>
              <a:gd name="T0" fmla="*/ 1395067 w 3931"/>
              <a:gd name="T1" fmla="*/ 589725 h 2392"/>
              <a:gd name="T2" fmla="*/ 928365 w 3931"/>
              <a:gd name="T3" fmla="*/ 389484 h 2392"/>
              <a:gd name="T4" fmla="*/ 403040 w 3931"/>
              <a:gd name="T5" fmla="*/ 589725 h 2392"/>
              <a:gd name="T6" fmla="*/ 256480 w 3931"/>
              <a:gd name="T7" fmla="*/ 528782 h 2392"/>
              <a:gd name="T8" fmla="*/ 256480 w 3931"/>
              <a:gd name="T9" fmla="*/ 708403 h 2392"/>
              <a:gd name="T10" fmla="*/ 296326 w 3931"/>
              <a:gd name="T11" fmla="*/ 763389 h 2392"/>
              <a:gd name="T12" fmla="*/ 255564 w 3931"/>
              <a:gd name="T13" fmla="*/ 818375 h 2392"/>
              <a:gd name="T14" fmla="*/ 299074 w 3931"/>
              <a:gd name="T15" fmla="*/ 1011742 h 2392"/>
              <a:gd name="T16" fmla="*/ 170834 w 3931"/>
              <a:gd name="T17" fmla="*/ 1011742 h 2392"/>
              <a:gd name="T18" fmla="*/ 214802 w 3931"/>
              <a:gd name="T19" fmla="*/ 817458 h 2392"/>
              <a:gd name="T20" fmla="*/ 179078 w 3931"/>
              <a:gd name="T21" fmla="*/ 763389 h 2392"/>
              <a:gd name="T22" fmla="*/ 213428 w 3931"/>
              <a:gd name="T23" fmla="*/ 709777 h 2392"/>
              <a:gd name="T24" fmla="*/ 213428 w 3931"/>
              <a:gd name="T25" fmla="*/ 510911 h 2392"/>
              <a:gd name="T26" fmla="*/ 0 w 3931"/>
              <a:gd name="T27" fmla="*/ 421559 h 2392"/>
              <a:gd name="T28" fmla="*/ 938899 w 3931"/>
              <a:gd name="T29" fmla="*/ 0 h 2392"/>
              <a:gd name="T30" fmla="*/ 1800397 w 3931"/>
              <a:gd name="T31" fmla="*/ 427058 h 2392"/>
              <a:gd name="T32" fmla="*/ 1395067 w 3931"/>
              <a:gd name="T33" fmla="*/ 589725 h 2392"/>
              <a:gd name="T34" fmla="*/ 917831 w 3931"/>
              <a:gd name="T35" fmla="*/ 491208 h 2392"/>
              <a:gd name="T36" fmla="*/ 1341481 w 3931"/>
              <a:gd name="T37" fmla="*/ 635088 h 2392"/>
              <a:gd name="T38" fmla="*/ 1341481 w 3931"/>
              <a:gd name="T39" fmla="*/ 983791 h 2392"/>
              <a:gd name="T40" fmla="*/ 896306 w 3931"/>
              <a:gd name="T41" fmla="*/ 1096054 h 2392"/>
              <a:gd name="T42" fmla="*/ 503342 w 3931"/>
              <a:gd name="T43" fmla="*/ 983791 h 2392"/>
              <a:gd name="T44" fmla="*/ 503342 w 3931"/>
              <a:gd name="T45" fmla="*/ 635088 h 2392"/>
              <a:gd name="T46" fmla="*/ 917831 w 3931"/>
              <a:gd name="T47" fmla="*/ 491208 h 2392"/>
              <a:gd name="T48" fmla="*/ 912335 w 3931"/>
              <a:gd name="T49" fmla="*/ 1031904 h 2392"/>
              <a:gd name="T50" fmla="*/ 1254003 w 3931"/>
              <a:gd name="T51" fmla="*/ 946675 h 2392"/>
              <a:gd name="T52" fmla="*/ 912335 w 3931"/>
              <a:gd name="T53" fmla="*/ 860989 h 2392"/>
              <a:gd name="T54" fmla="*/ 571126 w 3931"/>
              <a:gd name="T55" fmla="*/ 946675 h 2392"/>
              <a:gd name="T56" fmla="*/ 912335 w 3931"/>
              <a:gd name="T57" fmla="*/ 1031904 h 239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931" h="2392">
                <a:moveTo>
                  <a:pt x="3046" y="1287"/>
                </a:moveTo>
                <a:cubicBezTo>
                  <a:pt x="3046" y="1287"/>
                  <a:pt x="2618" y="850"/>
                  <a:pt x="2027" y="850"/>
                </a:cubicBezTo>
                <a:cubicBezTo>
                  <a:pt x="1450" y="850"/>
                  <a:pt x="880" y="1287"/>
                  <a:pt x="880" y="1287"/>
                </a:cubicBezTo>
                <a:cubicBezTo>
                  <a:pt x="560" y="1154"/>
                  <a:pt x="560" y="1154"/>
                  <a:pt x="560" y="1154"/>
                </a:cubicBezTo>
                <a:cubicBezTo>
                  <a:pt x="560" y="1546"/>
                  <a:pt x="560" y="1546"/>
                  <a:pt x="560" y="1546"/>
                </a:cubicBezTo>
                <a:cubicBezTo>
                  <a:pt x="610" y="1563"/>
                  <a:pt x="647" y="1610"/>
                  <a:pt x="647" y="1666"/>
                </a:cubicBezTo>
                <a:cubicBezTo>
                  <a:pt x="647" y="1723"/>
                  <a:pt x="609" y="1769"/>
                  <a:pt x="558" y="1786"/>
                </a:cubicBezTo>
                <a:cubicBezTo>
                  <a:pt x="653" y="2208"/>
                  <a:pt x="653" y="2208"/>
                  <a:pt x="653" y="2208"/>
                </a:cubicBezTo>
                <a:cubicBezTo>
                  <a:pt x="373" y="2208"/>
                  <a:pt x="373" y="2208"/>
                  <a:pt x="373" y="2208"/>
                </a:cubicBezTo>
                <a:cubicBezTo>
                  <a:pt x="469" y="1784"/>
                  <a:pt x="469" y="1784"/>
                  <a:pt x="469" y="1784"/>
                </a:cubicBezTo>
                <a:cubicBezTo>
                  <a:pt x="423" y="1764"/>
                  <a:pt x="391" y="1719"/>
                  <a:pt x="391" y="1666"/>
                </a:cubicBezTo>
                <a:cubicBezTo>
                  <a:pt x="391" y="1614"/>
                  <a:pt x="422" y="1570"/>
                  <a:pt x="466" y="1549"/>
                </a:cubicBezTo>
                <a:cubicBezTo>
                  <a:pt x="466" y="1115"/>
                  <a:pt x="466" y="1115"/>
                  <a:pt x="466" y="1115"/>
                </a:cubicBezTo>
                <a:cubicBezTo>
                  <a:pt x="0" y="920"/>
                  <a:pt x="0" y="920"/>
                  <a:pt x="0" y="920"/>
                </a:cubicBezTo>
                <a:cubicBezTo>
                  <a:pt x="2050" y="0"/>
                  <a:pt x="2050" y="0"/>
                  <a:pt x="2050" y="0"/>
                </a:cubicBezTo>
                <a:cubicBezTo>
                  <a:pt x="3931" y="932"/>
                  <a:pt x="3931" y="932"/>
                  <a:pt x="3931" y="932"/>
                </a:cubicBezTo>
                <a:lnTo>
                  <a:pt x="3046" y="1287"/>
                </a:lnTo>
                <a:close/>
                <a:moveTo>
                  <a:pt x="2004" y="1072"/>
                </a:moveTo>
                <a:cubicBezTo>
                  <a:pt x="2598" y="1072"/>
                  <a:pt x="2929" y="1386"/>
                  <a:pt x="2929" y="1386"/>
                </a:cubicBezTo>
                <a:cubicBezTo>
                  <a:pt x="2929" y="2147"/>
                  <a:pt x="2929" y="2147"/>
                  <a:pt x="2929" y="2147"/>
                </a:cubicBezTo>
                <a:cubicBezTo>
                  <a:pt x="2929" y="2147"/>
                  <a:pt x="2586" y="2392"/>
                  <a:pt x="1957" y="2392"/>
                </a:cubicBezTo>
                <a:cubicBezTo>
                  <a:pt x="1328" y="2392"/>
                  <a:pt x="1099" y="2147"/>
                  <a:pt x="1099" y="2147"/>
                </a:cubicBezTo>
                <a:cubicBezTo>
                  <a:pt x="1099" y="1386"/>
                  <a:pt x="1099" y="1386"/>
                  <a:pt x="1099" y="1386"/>
                </a:cubicBezTo>
                <a:cubicBezTo>
                  <a:pt x="1099" y="1386"/>
                  <a:pt x="1410" y="1072"/>
                  <a:pt x="2004" y="1072"/>
                </a:cubicBezTo>
                <a:close/>
                <a:moveTo>
                  <a:pt x="1992" y="2252"/>
                </a:moveTo>
                <a:cubicBezTo>
                  <a:pt x="2404" y="2252"/>
                  <a:pt x="2738" y="2168"/>
                  <a:pt x="2738" y="2066"/>
                </a:cubicBezTo>
                <a:cubicBezTo>
                  <a:pt x="2738" y="1963"/>
                  <a:pt x="2404" y="1879"/>
                  <a:pt x="1992" y="1879"/>
                </a:cubicBezTo>
                <a:cubicBezTo>
                  <a:pt x="1581" y="1879"/>
                  <a:pt x="1247" y="1963"/>
                  <a:pt x="1247" y="2066"/>
                </a:cubicBezTo>
                <a:cubicBezTo>
                  <a:pt x="1247" y="2168"/>
                  <a:pt x="1581" y="2252"/>
                  <a:pt x="1992" y="22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文本框 21"/>
          <p:cNvSpPr txBox="1"/>
          <p:nvPr/>
        </p:nvSpPr>
        <p:spPr>
          <a:xfrm>
            <a:off x="899592" y="123478"/>
            <a:ext cx="4756929" cy="50165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lang="zh-CN" altLang="en-US" sz="26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7530" y="1205865"/>
            <a:ext cx="5074285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使用batch_size =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step =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25000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的参数对模型训练，时长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小时（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SSD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模型检测速度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2.43506s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583045" y="1205865"/>
            <a:ext cx="5055235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使用b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tch_size = 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24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step =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2500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的参数对模型训练，时长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40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小时（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SSD)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模型检测速度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2.43077s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592" y="2286571"/>
            <a:ext cx="4504762" cy="457142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299" y="2408834"/>
            <a:ext cx="4504762" cy="44571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12192001" cy="771550"/>
          </a:xfrm>
          <a:prstGeom prst="rect">
            <a:avLst/>
          </a:prstGeom>
          <a:solidFill>
            <a:srgbClr val="1D6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251520" y="183096"/>
            <a:ext cx="612080" cy="372430"/>
          </a:xfrm>
          <a:custGeom>
            <a:avLst/>
            <a:gdLst>
              <a:gd name="T0" fmla="*/ 1395067 w 3931"/>
              <a:gd name="T1" fmla="*/ 589725 h 2392"/>
              <a:gd name="T2" fmla="*/ 928365 w 3931"/>
              <a:gd name="T3" fmla="*/ 389484 h 2392"/>
              <a:gd name="T4" fmla="*/ 403040 w 3931"/>
              <a:gd name="T5" fmla="*/ 589725 h 2392"/>
              <a:gd name="T6" fmla="*/ 256480 w 3931"/>
              <a:gd name="T7" fmla="*/ 528782 h 2392"/>
              <a:gd name="T8" fmla="*/ 256480 w 3931"/>
              <a:gd name="T9" fmla="*/ 708403 h 2392"/>
              <a:gd name="T10" fmla="*/ 296326 w 3931"/>
              <a:gd name="T11" fmla="*/ 763389 h 2392"/>
              <a:gd name="T12" fmla="*/ 255564 w 3931"/>
              <a:gd name="T13" fmla="*/ 818375 h 2392"/>
              <a:gd name="T14" fmla="*/ 299074 w 3931"/>
              <a:gd name="T15" fmla="*/ 1011742 h 2392"/>
              <a:gd name="T16" fmla="*/ 170834 w 3931"/>
              <a:gd name="T17" fmla="*/ 1011742 h 2392"/>
              <a:gd name="T18" fmla="*/ 214802 w 3931"/>
              <a:gd name="T19" fmla="*/ 817458 h 2392"/>
              <a:gd name="T20" fmla="*/ 179078 w 3931"/>
              <a:gd name="T21" fmla="*/ 763389 h 2392"/>
              <a:gd name="T22" fmla="*/ 213428 w 3931"/>
              <a:gd name="T23" fmla="*/ 709777 h 2392"/>
              <a:gd name="T24" fmla="*/ 213428 w 3931"/>
              <a:gd name="T25" fmla="*/ 510911 h 2392"/>
              <a:gd name="T26" fmla="*/ 0 w 3931"/>
              <a:gd name="T27" fmla="*/ 421559 h 2392"/>
              <a:gd name="T28" fmla="*/ 938899 w 3931"/>
              <a:gd name="T29" fmla="*/ 0 h 2392"/>
              <a:gd name="T30" fmla="*/ 1800397 w 3931"/>
              <a:gd name="T31" fmla="*/ 427058 h 2392"/>
              <a:gd name="T32" fmla="*/ 1395067 w 3931"/>
              <a:gd name="T33" fmla="*/ 589725 h 2392"/>
              <a:gd name="T34" fmla="*/ 917831 w 3931"/>
              <a:gd name="T35" fmla="*/ 491208 h 2392"/>
              <a:gd name="T36" fmla="*/ 1341481 w 3931"/>
              <a:gd name="T37" fmla="*/ 635088 h 2392"/>
              <a:gd name="T38" fmla="*/ 1341481 w 3931"/>
              <a:gd name="T39" fmla="*/ 983791 h 2392"/>
              <a:gd name="T40" fmla="*/ 896306 w 3931"/>
              <a:gd name="T41" fmla="*/ 1096054 h 2392"/>
              <a:gd name="T42" fmla="*/ 503342 w 3931"/>
              <a:gd name="T43" fmla="*/ 983791 h 2392"/>
              <a:gd name="T44" fmla="*/ 503342 w 3931"/>
              <a:gd name="T45" fmla="*/ 635088 h 2392"/>
              <a:gd name="T46" fmla="*/ 917831 w 3931"/>
              <a:gd name="T47" fmla="*/ 491208 h 2392"/>
              <a:gd name="T48" fmla="*/ 912335 w 3931"/>
              <a:gd name="T49" fmla="*/ 1031904 h 2392"/>
              <a:gd name="T50" fmla="*/ 1254003 w 3931"/>
              <a:gd name="T51" fmla="*/ 946675 h 2392"/>
              <a:gd name="T52" fmla="*/ 912335 w 3931"/>
              <a:gd name="T53" fmla="*/ 860989 h 2392"/>
              <a:gd name="T54" fmla="*/ 571126 w 3931"/>
              <a:gd name="T55" fmla="*/ 946675 h 2392"/>
              <a:gd name="T56" fmla="*/ 912335 w 3931"/>
              <a:gd name="T57" fmla="*/ 1031904 h 239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931" h="2392">
                <a:moveTo>
                  <a:pt x="3046" y="1287"/>
                </a:moveTo>
                <a:cubicBezTo>
                  <a:pt x="3046" y="1287"/>
                  <a:pt x="2618" y="850"/>
                  <a:pt x="2027" y="850"/>
                </a:cubicBezTo>
                <a:cubicBezTo>
                  <a:pt x="1450" y="850"/>
                  <a:pt x="880" y="1287"/>
                  <a:pt x="880" y="1287"/>
                </a:cubicBezTo>
                <a:cubicBezTo>
                  <a:pt x="560" y="1154"/>
                  <a:pt x="560" y="1154"/>
                  <a:pt x="560" y="1154"/>
                </a:cubicBezTo>
                <a:cubicBezTo>
                  <a:pt x="560" y="1546"/>
                  <a:pt x="560" y="1546"/>
                  <a:pt x="560" y="1546"/>
                </a:cubicBezTo>
                <a:cubicBezTo>
                  <a:pt x="610" y="1563"/>
                  <a:pt x="647" y="1610"/>
                  <a:pt x="647" y="1666"/>
                </a:cubicBezTo>
                <a:cubicBezTo>
                  <a:pt x="647" y="1723"/>
                  <a:pt x="609" y="1769"/>
                  <a:pt x="558" y="1786"/>
                </a:cubicBezTo>
                <a:cubicBezTo>
                  <a:pt x="653" y="2208"/>
                  <a:pt x="653" y="2208"/>
                  <a:pt x="653" y="2208"/>
                </a:cubicBezTo>
                <a:cubicBezTo>
                  <a:pt x="373" y="2208"/>
                  <a:pt x="373" y="2208"/>
                  <a:pt x="373" y="2208"/>
                </a:cubicBezTo>
                <a:cubicBezTo>
                  <a:pt x="469" y="1784"/>
                  <a:pt x="469" y="1784"/>
                  <a:pt x="469" y="1784"/>
                </a:cubicBezTo>
                <a:cubicBezTo>
                  <a:pt x="423" y="1764"/>
                  <a:pt x="391" y="1719"/>
                  <a:pt x="391" y="1666"/>
                </a:cubicBezTo>
                <a:cubicBezTo>
                  <a:pt x="391" y="1614"/>
                  <a:pt x="422" y="1570"/>
                  <a:pt x="466" y="1549"/>
                </a:cubicBezTo>
                <a:cubicBezTo>
                  <a:pt x="466" y="1115"/>
                  <a:pt x="466" y="1115"/>
                  <a:pt x="466" y="1115"/>
                </a:cubicBezTo>
                <a:cubicBezTo>
                  <a:pt x="0" y="920"/>
                  <a:pt x="0" y="920"/>
                  <a:pt x="0" y="920"/>
                </a:cubicBezTo>
                <a:cubicBezTo>
                  <a:pt x="2050" y="0"/>
                  <a:pt x="2050" y="0"/>
                  <a:pt x="2050" y="0"/>
                </a:cubicBezTo>
                <a:cubicBezTo>
                  <a:pt x="3931" y="932"/>
                  <a:pt x="3931" y="932"/>
                  <a:pt x="3931" y="932"/>
                </a:cubicBezTo>
                <a:lnTo>
                  <a:pt x="3046" y="1287"/>
                </a:lnTo>
                <a:close/>
                <a:moveTo>
                  <a:pt x="2004" y="1072"/>
                </a:moveTo>
                <a:cubicBezTo>
                  <a:pt x="2598" y="1072"/>
                  <a:pt x="2929" y="1386"/>
                  <a:pt x="2929" y="1386"/>
                </a:cubicBezTo>
                <a:cubicBezTo>
                  <a:pt x="2929" y="2147"/>
                  <a:pt x="2929" y="2147"/>
                  <a:pt x="2929" y="2147"/>
                </a:cubicBezTo>
                <a:cubicBezTo>
                  <a:pt x="2929" y="2147"/>
                  <a:pt x="2586" y="2392"/>
                  <a:pt x="1957" y="2392"/>
                </a:cubicBezTo>
                <a:cubicBezTo>
                  <a:pt x="1328" y="2392"/>
                  <a:pt x="1099" y="2147"/>
                  <a:pt x="1099" y="2147"/>
                </a:cubicBezTo>
                <a:cubicBezTo>
                  <a:pt x="1099" y="1386"/>
                  <a:pt x="1099" y="1386"/>
                  <a:pt x="1099" y="1386"/>
                </a:cubicBezTo>
                <a:cubicBezTo>
                  <a:pt x="1099" y="1386"/>
                  <a:pt x="1410" y="1072"/>
                  <a:pt x="2004" y="1072"/>
                </a:cubicBezTo>
                <a:close/>
                <a:moveTo>
                  <a:pt x="1992" y="2252"/>
                </a:moveTo>
                <a:cubicBezTo>
                  <a:pt x="2404" y="2252"/>
                  <a:pt x="2738" y="2168"/>
                  <a:pt x="2738" y="2066"/>
                </a:cubicBezTo>
                <a:cubicBezTo>
                  <a:pt x="2738" y="1963"/>
                  <a:pt x="2404" y="1879"/>
                  <a:pt x="1992" y="1879"/>
                </a:cubicBezTo>
                <a:cubicBezTo>
                  <a:pt x="1581" y="1879"/>
                  <a:pt x="1247" y="1963"/>
                  <a:pt x="1247" y="2066"/>
                </a:cubicBezTo>
                <a:cubicBezTo>
                  <a:pt x="1247" y="2168"/>
                  <a:pt x="1581" y="2252"/>
                  <a:pt x="1992" y="22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文本框 21"/>
          <p:cNvSpPr txBox="1"/>
          <p:nvPr/>
        </p:nvSpPr>
        <p:spPr>
          <a:xfrm>
            <a:off x="899592" y="123478"/>
            <a:ext cx="4756929" cy="50165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lang="zh-CN" altLang="en-US" sz="26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7530" y="1205865"/>
            <a:ext cx="4961890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使用batch_size =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step =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25000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的参数对模型训练，时长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23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小时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模型检测速度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2.82385s(SSD)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684645" y="1205865"/>
            <a:ext cx="4961255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使用b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tch_size =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24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step =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25000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的参数对模型训练，时长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50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小时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模型检测速度 </a:t>
            </a:r>
            <a:r>
              <a:rPr lang="nb-NO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2.99853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s(SSD)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800" y="2654910"/>
            <a:ext cx="5432011" cy="362659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519" y="2654909"/>
            <a:ext cx="5312681" cy="3672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12192001" cy="771550"/>
          </a:xfrm>
          <a:prstGeom prst="rect">
            <a:avLst/>
          </a:prstGeom>
          <a:solidFill>
            <a:srgbClr val="1D6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251520" y="183096"/>
            <a:ext cx="612080" cy="372430"/>
          </a:xfrm>
          <a:custGeom>
            <a:avLst/>
            <a:gdLst>
              <a:gd name="T0" fmla="*/ 1395067 w 3931"/>
              <a:gd name="T1" fmla="*/ 589725 h 2392"/>
              <a:gd name="T2" fmla="*/ 928365 w 3931"/>
              <a:gd name="T3" fmla="*/ 389484 h 2392"/>
              <a:gd name="T4" fmla="*/ 403040 w 3931"/>
              <a:gd name="T5" fmla="*/ 589725 h 2392"/>
              <a:gd name="T6" fmla="*/ 256480 w 3931"/>
              <a:gd name="T7" fmla="*/ 528782 h 2392"/>
              <a:gd name="T8" fmla="*/ 256480 w 3931"/>
              <a:gd name="T9" fmla="*/ 708403 h 2392"/>
              <a:gd name="T10" fmla="*/ 296326 w 3931"/>
              <a:gd name="T11" fmla="*/ 763389 h 2392"/>
              <a:gd name="T12" fmla="*/ 255564 w 3931"/>
              <a:gd name="T13" fmla="*/ 818375 h 2392"/>
              <a:gd name="T14" fmla="*/ 299074 w 3931"/>
              <a:gd name="T15" fmla="*/ 1011742 h 2392"/>
              <a:gd name="T16" fmla="*/ 170834 w 3931"/>
              <a:gd name="T17" fmla="*/ 1011742 h 2392"/>
              <a:gd name="T18" fmla="*/ 214802 w 3931"/>
              <a:gd name="T19" fmla="*/ 817458 h 2392"/>
              <a:gd name="T20" fmla="*/ 179078 w 3931"/>
              <a:gd name="T21" fmla="*/ 763389 h 2392"/>
              <a:gd name="T22" fmla="*/ 213428 w 3931"/>
              <a:gd name="T23" fmla="*/ 709777 h 2392"/>
              <a:gd name="T24" fmla="*/ 213428 w 3931"/>
              <a:gd name="T25" fmla="*/ 510911 h 2392"/>
              <a:gd name="T26" fmla="*/ 0 w 3931"/>
              <a:gd name="T27" fmla="*/ 421559 h 2392"/>
              <a:gd name="T28" fmla="*/ 938899 w 3931"/>
              <a:gd name="T29" fmla="*/ 0 h 2392"/>
              <a:gd name="T30" fmla="*/ 1800397 w 3931"/>
              <a:gd name="T31" fmla="*/ 427058 h 2392"/>
              <a:gd name="T32" fmla="*/ 1395067 w 3931"/>
              <a:gd name="T33" fmla="*/ 589725 h 2392"/>
              <a:gd name="T34" fmla="*/ 917831 w 3931"/>
              <a:gd name="T35" fmla="*/ 491208 h 2392"/>
              <a:gd name="T36" fmla="*/ 1341481 w 3931"/>
              <a:gd name="T37" fmla="*/ 635088 h 2392"/>
              <a:gd name="T38" fmla="*/ 1341481 w 3931"/>
              <a:gd name="T39" fmla="*/ 983791 h 2392"/>
              <a:gd name="T40" fmla="*/ 896306 w 3931"/>
              <a:gd name="T41" fmla="*/ 1096054 h 2392"/>
              <a:gd name="T42" fmla="*/ 503342 w 3931"/>
              <a:gd name="T43" fmla="*/ 983791 h 2392"/>
              <a:gd name="T44" fmla="*/ 503342 w 3931"/>
              <a:gd name="T45" fmla="*/ 635088 h 2392"/>
              <a:gd name="T46" fmla="*/ 917831 w 3931"/>
              <a:gd name="T47" fmla="*/ 491208 h 2392"/>
              <a:gd name="T48" fmla="*/ 912335 w 3931"/>
              <a:gd name="T49" fmla="*/ 1031904 h 2392"/>
              <a:gd name="T50" fmla="*/ 1254003 w 3931"/>
              <a:gd name="T51" fmla="*/ 946675 h 2392"/>
              <a:gd name="T52" fmla="*/ 912335 w 3931"/>
              <a:gd name="T53" fmla="*/ 860989 h 2392"/>
              <a:gd name="T54" fmla="*/ 571126 w 3931"/>
              <a:gd name="T55" fmla="*/ 946675 h 2392"/>
              <a:gd name="T56" fmla="*/ 912335 w 3931"/>
              <a:gd name="T57" fmla="*/ 1031904 h 239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931" h="2392">
                <a:moveTo>
                  <a:pt x="3046" y="1287"/>
                </a:moveTo>
                <a:cubicBezTo>
                  <a:pt x="3046" y="1287"/>
                  <a:pt x="2618" y="850"/>
                  <a:pt x="2027" y="850"/>
                </a:cubicBezTo>
                <a:cubicBezTo>
                  <a:pt x="1450" y="850"/>
                  <a:pt x="880" y="1287"/>
                  <a:pt x="880" y="1287"/>
                </a:cubicBezTo>
                <a:cubicBezTo>
                  <a:pt x="560" y="1154"/>
                  <a:pt x="560" y="1154"/>
                  <a:pt x="560" y="1154"/>
                </a:cubicBezTo>
                <a:cubicBezTo>
                  <a:pt x="560" y="1546"/>
                  <a:pt x="560" y="1546"/>
                  <a:pt x="560" y="1546"/>
                </a:cubicBezTo>
                <a:cubicBezTo>
                  <a:pt x="610" y="1563"/>
                  <a:pt x="647" y="1610"/>
                  <a:pt x="647" y="1666"/>
                </a:cubicBezTo>
                <a:cubicBezTo>
                  <a:pt x="647" y="1723"/>
                  <a:pt x="609" y="1769"/>
                  <a:pt x="558" y="1786"/>
                </a:cubicBezTo>
                <a:cubicBezTo>
                  <a:pt x="653" y="2208"/>
                  <a:pt x="653" y="2208"/>
                  <a:pt x="653" y="2208"/>
                </a:cubicBezTo>
                <a:cubicBezTo>
                  <a:pt x="373" y="2208"/>
                  <a:pt x="373" y="2208"/>
                  <a:pt x="373" y="2208"/>
                </a:cubicBezTo>
                <a:cubicBezTo>
                  <a:pt x="469" y="1784"/>
                  <a:pt x="469" y="1784"/>
                  <a:pt x="469" y="1784"/>
                </a:cubicBezTo>
                <a:cubicBezTo>
                  <a:pt x="423" y="1764"/>
                  <a:pt x="391" y="1719"/>
                  <a:pt x="391" y="1666"/>
                </a:cubicBezTo>
                <a:cubicBezTo>
                  <a:pt x="391" y="1614"/>
                  <a:pt x="422" y="1570"/>
                  <a:pt x="466" y="1549"/>
                </a:cubicBezTo>
                <a:cubicBezTo>
                  <a:pt x="466" y="1115"/>
                  <a:pt x="466" y="1115"/>
                  <a:pt x="466" y="1115"/>
                </a:cubicBezTo>
                <a:cubicBezTo>
                  <a:pt x="0" y="920"/>
                  <a:pt x="0" y="920"/>
                  <a:pt x="0" y="920"/>
                </a:cubicBezTo>
                <a:cubicBezTo>
                  <a:pt x="2050" y="0"/>
                  <a:pt x="2050" y="0"/>
                  <a:pt x="2050" y="0"/>
                </a:cubicBezTo>
                <a:cubicBezTo>
                  <a:pt x="3931" y="932"/>
                  <a:pt x="3931" y="932"/>
                  <a:pt x="3931" y="932"/>
                </a:cubicBezTo>
                <a:lnTo>
                  <a:pt x="3046" y="1287"/>
                </a:lnTo>
                <a:close/>
                <a:moveTo>
                  <a:pt x="2004" y="1072"/>
                </a:moveTo>
                <a:cubicBezTo>
                  <a:pt x="2598" y="1072"/>
                  <a:pt x="2929" y="1386"/>
                  <a:pt x="2929" y="1386"/>
                </a:cubicBezTo>
                <a:cubicBezTo>
                  <a:pt x="2929" y="2147"/>
                  <a:pt x="2929" y="2147"/>
                  <a:pt x="2929" y="2147"/>
                </a:cubicBezTo>
                <a:cubicBezTo>
                  <a:pt x="2929" y="2147"/>
                  <a:pt x="2586" y="2392"/>
                  <a:pt x="1957" y="2392"/>
                </a:cubicBezTo>
                <a:cubicBezTo>
                  <a:pt x="1328" y="2392"/>
                  <a:pt x="1099" y="2147"/>
                  <a:pt x="1099" y="2147"/>
                </a:cubicBezTo>
                <a:cubicBezTo>
                  <a:pt x="1099" y="1386"/>
                  <a:pt x="1099" y="1386"/>
                  <a:pt x="1099" y="1386"/>
                </a:cubicBezTo>
                <a:cubicBezTo>
                  <a:pt x="1099" y="1386"/>
                  <a:pt x="1410" y="1072"/>
                  <a:pt x="2004" y="1072"/>
                </a:cubicBezTo>
                <a:close/>
                <a:moveTo>
                  <a:pt x="1992" y="2252"/>
                </a:moveTo>
                <a:cubicBezTo>
                  <a:pt x="2404" y="2252"/>
                  <a:pt x="2738" y="2168"/>
                  <a:pt x="2738" y="2066"/>
                </a:cubicBezTo>
                <a:cubicBezTo>
                  <a:pt x="2738" y="1963"/>
                  <a:pt x="2404" y="1879"/>
                  <a:pt x="1992" y="1879"/>
                </a:cubicBezTo>
                <a:cubicBezTo>
                  <a:pt x="1581" y="1879"/>
                  <a:pt x="1247" y="1963"/>
                  <a:pt x="1247" y="2066"/>
                </a:cubicBezTo>
                <a:cubicBezTo>
                  <a:pt x="1247" y="2168"/>
                  <a:pt x="1581" y="2252"/>
                  <a:pt x="1992" y="22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文本框 21"/>
          <p:cNvSpPr txBox="1"/>
          <p:nvPr/>
        </p:nvSpPr>
        <p:spPr>
          <a:xfrm>
            <a:off x="899592" y="123478"/>
            <a:ext cx="4756929" cy="50165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lang="zh-CN" altLang="en-US" sz="26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7530" y="1079500"/>
            <a:ext cx="50990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使用batch_size = 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step =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40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000 的参数对模型训练（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faster-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rcnn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），时长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50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小时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模型检测速度 </a:t>
            </a:r>
            <a:r>
              <a:rPr lang="nb-NO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6.811248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684579" y="1205592"/>
            <a:ext cx="3846788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官方训练的模型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模型检测速度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7.501156s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0"/>
            <a:ext cx="12192001" cy="771550"/>
          </a:xfrm>
          <a:prstGeom prst="rect">
            <a:avLst/>
          </a:prstGeom>
          <a:solidFill>
            <a:srgbClr val="1D6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21"/>
          <p:cNvSpPr txBox="1"/>
          <p:nvPr/>
        </p:nvSpPr>
        <p:spPr>
          <a:xfrm>
            <a:off x="935584" y="173050"/>
            <a:ext cx="4756929" cy="50165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lang="zh-CN" altLang="en-US" sz="26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360" y="2406333"/>
            <a:ext cx="5480564" cy="40974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047" y="2346389"/>
            <a:ext cx="5480564" cy="41104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12192001" cy="771550"/>
          </a:xfrm>
          <a:prstGeom prst="rect">
            <a:avLst/>
          </a:prstGeom>
          <a:solidFill>
            <a:srgbClr val="1D6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251520" y="183096"/>
            <a:ext cx="612080" cy="372430"/>
          </a:xfrm>
          <a:custGeom>
            <a:avLst/>
            <a:gdLst>
              <a:gd name="T0" fmla="*/ 1395067 w 3931"/>
              <a:gd name="T1" fmla="*/ 589725 h 2392"/>
              <a:gd name="T2" fmla="*/ 928365 w 3931"/>
              <a:gd name="T3" fmla="*/ 389484 h 2392"/>
              <a:gd name="T4" fmla="*/ 403040 w 3931"/>
              <a:gd name="T5" fmla="*/ 589725 h 2392"/>
              <a:gd name="T6" fmla="*/ 256480 w 3931"/>
              <a:gd name="T7" fmla="*/ 528782 h 2392"/>
              <a:gd name="T8" fmla="*/ 256480 w 3931"/>
              <a:gd name="T9" fmla="*/ 708403 h 2392"/>
              <a:gd name="T10" fmla="*/ 296326 w 3931"/>
              <a:gd name="T11" fmla="*/ 763389 h 2392"/>
              <a:gd name="T12" fmla="*/ 255564 w 3931"/>
              <a:gd name="T13" fmla="*/ 818375 h 2392"/>
              <a:gd name="T14" fmla="*/ 299074 w 3931"/>
              <a:gd name="T15" fmla="*/ 1011742 h 2392"/>
              <a:gd name="T16" fmla="*/ 170834 w 3931"/>
              <a:gd name="T17" fmla="*/ 1011742 h 2392"/>
              <a:gd name="T18" fmla="*/ 214802 w 3931"/>
              <a:gd name="T19" fmla="*/ 817458 h 2392"/>
              <a:gd name="T20" fmla="*/ 179078 w 3931"/>
              <a:gd name="T21" fmla="*/ 763389 h 2392"/>
              <a:gd name="T22" fmla="*/ 213428 w 3931"/>
              <a:gd name="T23" fmla="*/ 709777 h 2392"/>
              <a:gd name="T24" fmla="*/ 213428 w 3931"/>
              <a:gd name="T25" fmla="*/ 510911 h 2392"/>
              <a:gd name="T26" fmla="*/ 0 w 3931"/>
              <a:gd name="T27" fmla="*/ 421559 h 2392"/>
              <a:gd name="T28" fmla="*/ 938899 w 3931"/>
              <a:gd name="T29" fmla="*/ 0 h 2392"/>
              <a:gd name="T30" fmla="*/ 1800397 w 3931"/>
              <a:gd name="T31" fmla="*/ 427058 h 2392"/>
              <a:gd name="T32" fmla="*/ 1395067 w 3931"/>
              <a:gd name="T33" fmla="*/ 589725 h 2392"/>
              <a:gd name="T34" fmla="*/ 917831 w 3931"/>
              <a:gd name="T35" fmla="*/ 491208 h 2392"/>
              <a:gd name="T36" fmla="*/ 1341481 w 3931"/>
              <a:gd name="T37" fmla="*/ 635088 h 2392"/>
              <a:gd name="T38" fmla="*/ 1341481 w 3931"/>
              <a:gd name="T39" fmla="*/ 983791 h 2392"/>
              <a:gd name="T40" fmla="*/ 896306 w 3931"/>
              <a:gd name="T41" fmla="*/ 1096054 h 2392"/>
              <a:gd name="T42" fmla="*/ 503342 w 3931"/>
              <a:gd name="T43" fmla="*/ 983791 h 2392"/>
              <a:gd name="T44" fmla="*/ 503342 w 3931"/>
              <a:gd name="T45" fmla="*/ 635088 h 2392"/>
              <a:gd name="T46" fmla="*/ 917831 w 3931"/>
              <a:gd name="T47" fmla="*/ 491208 h 2392"/>
              <a:gd name="T48" fmla="*/ 912335 w 3931"/>
              <a:gd name="T49" fmla="*/ 1031904 h 2392"/>
              <a:gd name="T50" fmla="*/ 1254003 w 3931"/>
              <a:gd name="T51" fmla="*/ 946675 h 2392"/>
              <a:gd name="T52" fmla="*/ 912335 w 3931"/>
              <a:gd name="T53" fmla="*/ 860989 h 2392"/>
              <a:gd name="T54" fmla="*/ 571126 w 3931"/>
              <a:gd name="T55" fmla="*/ 946675 h 2392"/>
              <a:gd name="T56" fmla="*/ 912335 w 3931"/>
              <a:gd name="T57" fmla="*/ 1031904 h 239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931" h="2392">
                <a:moveTo>
                  <a:pt x="3046" y="1287"/>
                </a:moveTo>
                <a:cubicBezTo>
                  <a:pt x="3046" y="1287"/>
                  <a:pt x="2618" y="850"/>
                  <a:pt x="2027" y="850"/>
                </a:cubicBezTo>
                <a:cubicBezTo>
                  <a:pt x="1450" y="850"/>
                  <a:pt x="880" y="1287"/>
                  <a:pt x="880" y="1287"/>
                </a:cubicBezTo>
                <a:cubicBezTo>
                  <a:pt x="560" y="1154"/>
                  <a:pt x="560" y="1154"/>
                  <a:pt x="560" y="1154"/>
                </a:cubicBezTo>
                <a:cubicBezTo>
                  <a:pt x="560" y="1546"/>
                  <a:pt x="560" y="1546"/>
                  <a:pt x="560" y="1546"/>
                </a:cubicBezTo>
                <a:cubicBezTo>
                  <a:pt x="610" y="1563"/>
                  <a:pt x="647" y="1610"/>
                  <a:pt x="647" y="1666"/>
                </a:cubicBezTo>
                <a:cubicBezTo>
                  <a:pt x="647" y="1723"/>
                  <a:pt x="609" y="1769"/>
                  <a:pt x="558" y="1786"/>
                </a:cubicBezTo>
                <a:cubicBezTo>
                  <a:pt x="653" y="2208"/>
                  <a:pt x="653" y="2208"/>
                  <a:pt x="653" y="2208"/>
                </a:cubicBezTo>
                <a:cubicBezTo>
                  <a:pt x="373" y="2208"/>
                  <a:pt x="373" y="2208"/>
                  <a:pt x="373" y="2208"/>
                </a:cubicBezTo>
                <a:cubicBezTo>
                  <a:pt x="469" y="1784"/>
                  <a:pt x="469" y="1784"/>
                  <a:pt x="469" y="1784"/>
                </a:cubicBezTo>
                <a:cubicBezTo>
                  <a:pt x="423" y="1764"/>
                  <a:pt x="391" y="1719"/>
                  <a:pt x="391" y="1666"/>
                </a:cubicBezTo>
                <a:cubicBezTo>
                  <a:pt x="391" y="1614"/>
                  <a:pt x="422" y="1570"/>
                  <a:pt x="466" y="1549"/>
                </a:cubicBezTo>
                <a:cubicBezTo>
                  <a:pt x="466" y="1115"/>
                  <a:pt x="466" y="1115"/>
                  <a:pt x="466" y="1115"/>
                </a:cubicBezTo>
                <a:cubicBezTo>
                  <a:pt x="0" y="920"/>
                  <a:pt x="0" y="920"/>
                  <a:pt x="0" y="920"/>
                </a:cubicBezTo>
                <a:cubicBezTo>
                  <a:pt x="2050" y="0"/>
                  <a:pt x="2050" y="0"/>
                  <a:pt x="2050" y="0"/>
                </a:cubicBezTo>
                <a:cubicBezTo>
                  <a:pt x="3931" y="932"/>
                  <a:pt x="3931" y="932"/>
                  <a:pt x="3931" y="932"/>
                </a:cubicBezTo>
                <a:lnTo>
                  <a:pt x="3046" y="1287"/>
                </a:lnTo>
                <a:close/>
                <a:moveTo>
                  <a:pt x="2004" y="1072"/>
                </a:moveTo>
                <a:cubicBezTo>
                  <a:pt x="2598" y="1072"/>
                  <a:pt x="2929" y="1386"/>
                  <a:pt x="2929" y="1386"/>
                </a:cubicBezTo>
                <a:cubicBezTo>
                  <a:pt x="2929" y="2147"/>
                  <a:pt x="2929" y="2147"/>
                  <a:pt x="2929" y="2147"/>
                </a:cubicBezTo>
                <a:cubicBezTo>
                  <a:pt x="2929" y="2147"/>
                  <a:pt x="2586" y="2392"/>
                  <a:pt x="1957" y="2392"/>
                </a:cubicBezTo>
                <a:cubicBezTo>
                  <a:pt x="1328" y="2392"/>
                  <a:pt x="1099" y="2147"/>
                  <a:pt x="1099" y="2147"/>
                </a:cubicBezTo>
                <a:cubicBezTo>
                  <a:pt x="1099" y="1386"/>
                  <a:pt x="1099" y="1386"/>
                  <a:pt x="1099" y="1386"/>
                </a:cubicBezTo>
                <a:cubicBezTo>
                  <a:pt x="1099" y="1386"/>
                  <a:pt x="1410" y="1072"/>
                  <a:pt x="2004" y="1072"/>
                </a:cubicBezTo>
                <a:close/>
                <a:moveTo>
                  <a:pt x="1992" y="2252"/>
                </a:moveTo>
                <a:cubicBezTo>
                  <a:pt x="2404" y="2252"/>
                  <a:pt x="2738" y="2168"/>
                  <a:pt x="2738" y="2066"/>
                </a:cubicBezTo>
                <a:cubicBezTo>
                  <a:pt x="2738" y="1963"/>
                  <a:pt x="2404" y="1879"/>
                  <a:pt x="1992" y="1879"/>
                </a:cubicBezTo>
                <a:cubicBezTo>
                  <a:pt x="1581" y="1879"/>
                  <a:pt x="1247" y="1963"/>
                  <a:pt x="1247" y="2066"/>
                </a:cubicBezTo>
                <a:cubicBezTo>
                  <a:pt x="1247" y="2168"/>
                  <a:pt x="1581" y="2252"/>
                  <a:pt x="1992" y="22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文本框 21"/>
          <p:cNvSpPr txBox="1"/>
          <p:nvPr/>
        </p:nvSpPr>
        <p:spPr>
          <a:xfrm>
            <a:off x="899592" y="123478"/>
            <a:ext cx="4756929" cy="50165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lang="zh-CN" altLang="en-US" sz="26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7530" y="1079500"/>
            <a:ext cx="50990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使用batch_size = 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step =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40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000 的参数对模型训练（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faster-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rcnn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），时长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50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小时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模型检测速度 </a:t>
            </a:r>
            <a:r>
              <a:rPr lang="nb-NO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7.448147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684579" y="1205592"/>
            <a:ext cx="3846788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官方训练的模型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模型检测速度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8.024237s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2" y="-16464"/>
            <a:ext cx="12192001" cy="771550"/>
          </a:xfrm>
          <a:prstGeom prst="rect">
            <a:avLst/>
          </a:prstGeom>
          <a:solidFill>
            <a:srgbClr val="1D6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21"/>
          <p:cNvSpPr txBox="1"/>
          <p:nvPr/>
        </p:nvSpPr>
        <p:spPr>
          <a:xfrm>
            <a:off x="863600" y="131710"/>
            <a:ext cx="4756929" cy="50165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lang="zh-CN" altLang="en-US" sz="26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604" y="2647305"/>
            <a:ext cx="6011607" cy="384742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060" y="2647306"/>
            <a:ext cx="5743147" cy="38474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12192001" cy="771550"/>
          </a:xfrm>
          <a:prstGeom prst="rect">
            <a:avLst/>
          </a:prstGeom>
          <a:solidFill>
            <a:srgbClr val="1D6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251520" y="183096"/>
            <a:ext cx="612080" cy="372430"/>
          </a:xfrm>
          <a:custGeom>
            <a:avLst/>
            <a:gdLst>
              <a:gd name="T0" fmla="*/ 1395067 w 3931"/>
              <a:gd name="T1" fmla="*/ 589725 h 2392"/>
              <a:gd name="T2" fmla="*/ 928365 w 3931"/>
              <a:gd name="T3" fmla="*/ 389484 h 2392"/>
              <a:gd name="T4" fmla="*/ 403040 w 3931"/>
              <a:gd name="T5" fmla="*/ 589725 h 2392"/>
              <a:gd name="T6" fmla="*/ 256480 w 3931"/>
              <a:gd name="T7" fmla="*/ 528782 h 2392"/>
              <a:gd name="T8" fmla="*/ 256480 w 3931"/>
              <a:gd name="T9" fmla="*/ 708403 h 2392"/>
              <a:gd name="T10" fmla="*/ 296326 w 3931"/>
              <a:gd name="T11" fmla="*/ 763389 h 2392"/>
              <a:gd name="T12" fmla="*/ 255564 w 3931"/>
              <a:gd name="T13" fmla="*/ 818375 h 2392"/>
              <a:gd name="T14" fmla="*/ 299074 w 3931"/>
              <a:gd name="T15" fmla="*/ 1011742 h 2392"/>
              <a:gd name="T16" fmla="*/ 170834 w 3931"/>
              <a:gd name="T17" fmla="*/ 1011742 h 2392"/>
              <a:gd name="T18" fmla="*/ 214802 w 3931"/>
              <a:gd name="T19" fmla="*/ 817458 h 2392"/>
              <a:gd name="T20" fmla="*/ 179078 w 3931"/>
              <a:gd name="T21" fmla="*/ 763389 h 2392"/>
              <a:gd name="T22" fmla="*/ 213428 w 3931"/>
              <a:gd name="T23" fmla="*/ 709777 h 2392"/>
              <a:gd name="T24" fmla="*/ 213428 w 3931"/>
              <a:gd name="T25" fmla="*/ 510911 h 2392"/>
              <a:gd name="T26" fmla="*/ 0 w 3931"/>
              <a:gd name="T27" fmla="*/ 421559 h 2392"/>
              <a:gd name="T28" fmla="*/ 938899 w 3931"/>
              <a:gd name="T29" fmla="*/ 0 h 2392"/>
              <a:gd name="T30" fmla="*/ 1800397 w 3931"/>
              <a:gd name="T31" fmla="*/ 427058 h 2392"/>
              <a:gd name="T32" fmla="*/ 1395067 w 3931"/>
              <a:gd name="T33" fmla="*/ 589725 h 2392"/>
              <a:gd name="T34" fmla="*/ 917831 w 3931"/>
              <a:gd name="T35" fmla="*/ 491208 h 2392"/>
              <a:gd name="T36" fmla="*/ 1341481 w 3931"/>
              <a:gd name="T37" fmla="*/ 635088 h 2392"/>
              <a:gd name="T38" fmla="*/ 1341481 w 3931"/>
              <a:gd name="T39" fmla="*/ 983791 h 2392"/>
              <a:gd name="T40" fmla="*/ 896306 w 3931"/>
              <a:gd name="T41" fmla="*/ 1096054 h 2392"/>
              <a:gd name="T42" fmla="*/ 503342 w 3931"/>
              <a:gd name="T43" fmla="*/ 983791 h 2392"/>
              <a:gd name="T44" fmla="*/ 503342 w 3931"/>
              <a:gd name="T45" fmla="*/ 635088 h 2392"/>
              <a:gd name="T46" fmla="*/ 917831 w 3931"/>
              <a:gd name="T47" fmla="*/ 491208 h 2392"/>
              <a:gd name="T48" fmla="*/ 912335 w 3931"/>
              <a:gd name="T49" fmla="*/ 1031904 h 2392"/>
              <a:gd name="T50" fmla="*/ 1254003 w 3931"/>
              <a:gd name="T51" fmla="*/ 946675 h 2392"/>
              <a:gd name="T52" fmla="*/ 912335 w 3931"/>
              <a:gd name="T53" fmla="*/ 860989 h 2392"/>
              <a:gd name="T54" fmla="*/ 571126 w 3931"/>
              <a:gd name="T55" fmla="*/ 946675 h 2392"/>
              <a:gd name="T56" fmla="*/ 912335 w 3931"/>
              <a:gd name="T57" fmla="*/ 1031904 h 239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931" h="2392">
                <a:moveTo>
                  <a:pt x="3046" y="1287"/>
                </a:moveTo>
                <a:cubicBezTo>
                  <a:pt x="3046" y="1287"/>
                  <a:pt x="2618" y="850"/>
                  <a:pt x="2027" y="850"/>
                </a:cubicBezTo>
                <a:cubicBezTo>
                  <a:pt x="1450" y="850"/>
                  <a:pt x="880" y="1287"/>
                  <a:pt x="880" y="1287"/>
                </a:cubicBezTo>
                <a:cubicBezTo>
                  <a:pt x="560" y="1154"/>
                  <a:pt x="560" y="1154"/>
                  <a:pt x="560" y="1154"/>
                </a:cubicBezTo>
                <a:cubicBezTo>
                  <a:pt x="560" y="1546"/>
                  <a:pt x="560" y="1546"/>
                  <a:pt x="560" y="1546"/>
                </a:cubicBezTo>
                <a:cubicBezTo>
                  <a:pt x="610" y="1563"/>
                  <a:pt x="647" y="1610"/>
                  <a:pt x="647" y="1666"/>
                </a:cubicBezTo>
                <a:cubicBezTo>
                  <a:pt x="647" y="1723"/>
                  <a:pt x="609" y="1769"/>
                  <a:pt x="558" y="1786"/>
                </a:cubicBezTo>
                <a:cubicBezTo>
                  <a:pt x="653" y="2208"/>
                  <a:pt x="653" y="2208"/>
                  <a:pt x="653" y="2208"/>
                </a:cubicBezTo>
                <a:cubicBezTo>
                  <a:pt x="373" y="2208"/>
                  <a:pt x="373" y="2208"/>
                  <a:pt x="373" y="2208"/>
                </a:cubicBezTo>
                <a:cubicBezTo>
                  <a:pt x="469" y="1784"/>
                  <a:pt x="469" y="1784"/>
                  <a:pt x="469" y="1784"/>
                </a:cubicBezTo>
                <a:cubicBezTo>
                  <a:pt x="423" y="1764"/>
                  <a:pt x="391" y="1719"/>
                  <a:pt x="391" y="1666"/>
                </a:cubicBezTo>
                <a:cubicBezTo>
                  <a:pt x="391" y="1614"/>
                  <a:pt x="422" y="1570"/>
                  <a:pt x="466" y="1549"/>
                </a:cubicBezTo>
                <a:cubicBezTo>
                  <a:pt x="466" y="1115"/>
                  <a:pt x="466" y="1115"/>
                  <a:pt x="466" y="1115"/>
                </a:cubicBezTo>
                <a:cubicBezTo>
                  <a:pt x="0" y="920"/>
                  <a:pt x="0" y="920"/>
                  <a:pt x="0" y="920"/>
                </a:cubicBezTo>
                <a:cubicBezTo>
                  <a:pt x="2050" y="0"/>
                  <a:pt x="2050" y="0"/>
                  <a:pt x="2050" y="0"/>
                </a:cubicBezTo>
                <a:cubicBezTo>
                  <a:pt x="3931" y="932"/>
                  <a:pt x="3931" y="932"/>
                  <a:pt x="3931" y="932"/>
                </a:cubicBezTo>
                <a:lnTo>
                  <a:pt x="3046" y="1287"/>
                </a:lnTo>
                <a:close/>
                <a:moveTo>
                  <a:pt x="2004" y="1072"/>
                </a:moveTo>
                <a:cubicBezTo>
                  <a:pt x="2598" y="1072"/>
                  <a:pt x="2929" y="1386"/>
                  <a:pt x="2929" y="1386"/>
                </a:cubicBezTo>
                <a:cubicBezTo>
                  <a:pt x="2929" y="2147"/>
                  <a:pt x="2929" y="2147"/>
                  <a:pt x="2929" y="2147"/>
                </a:cubicBezTo>
                <a:cubicBezTo>
                  <a:pt x="2929" y="2147"/>
                  <a:pt x="2586" y="2392"/>
                  <a:pt x="1957" y="2392"/>
                </a:cubicBezTo>
                <a:cubicBezTo>
                  <a:pt x="1328" y="2392"/>
                  <a:pt x="1099" y="2147"/>
                  <a:pt x="1099" y="2147"/>
                </a:cubicBezTo>
                <a:cubicBezTo>
                  <a:pt x="1099" y="1386"/>
                  <a:pt x="1099" y="1386"/>
                  <a:pt x="1099" y="1386"/>
                </a:cubicBezTo>
                <a:cubicBezTo>
                  <a:pt x="1099" y="1386"/>
                  <a:pt x="1410" y="1072"/>
                  <a:pt x="2004" y="1072"/>
                </a:cubicBezTo>
                <a:close/>
                <a:moveTo>
                  <a:pt x="1992" y="2252"/>
                </a:moveTo>
                <a:cubicBezTo>
                  <a:pt x="2404" y="2252"/>
                  <a:pt x="2738" y="2168"/>
                  <a:pt x="2738" y="2066"/>
                </a:cubicBezTo>
                <a:cubicBezTo>
                  <a:pt x="2738" y="1963"/>
                  <a:pt x="2404" y="1879"/>
                  <a:pt x="1992" y="1879"/>
                </a:cubicBezTo>
                <a:cubicBezTo>
                  <a:pt x="1581" y="1879"/>
                  <a:pt x="1247" y="1963"/>
                  <a:pt x="1247" y="2066"/>
                </a:cubicBezTo>
                <a:cubicBezTo>
                  <a:pt x="1247" y="2168"/>
                  <a:pt x="1581" y="2252"/>
                  <a:pt x="1992" y="22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文本框 21"/>
          <p:cNvSpPr txBox="1"/>
          <p:nvPr/>
        </p:nvSpPr>
        <p:spPr>
          <a:xfrm>
            <a:off x="899592" y="123478"/>
            <a:ext cx="4756929" cy="50165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lang="zh-CN" altLang="en-US" sz="26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2" y="-16464"/>
            <a:ext cx="12192001" cy="771550"/>
          </a:xfrm>
          <a:prstGeom prst="rect">
            <a:avLst/>
          </a:prstGeom>
          <a:solidFill>
            <a:srgbClr val="1D6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21"/>
          <p:cNvSpPr txBox="1"/>
          <p:nvPr/>
        </p:nvSpPr>
        <p:spPr>
          <a:xfrm>
            <a:off x="863600" y="131710"/>
            <a:ext cx="4756929" cy="50165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lang="zh-CN" altLang="en-US" sz="26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12192001" cy="771550"/>
          </a:xfrm>
          <a:prstGeom prst="rect">
            <a:avLst/>
          </a:prstGeom>
          <a:solidFill>
            <a:srgbClr val="1D6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KSO_Shape"/>
          <p:cNvSpPr/>
          <p:nvPr/>
        </p:nvSpPr>
        <p:spPr bwMode="auto">
          <a:xfrm>
            <a:off x="251520" y="183096"/>
            <a:ext cx="612080" cy="372430"/>
          </a:xfrm>
          <a:custGeom>
            <a:avLst/>
            <a:gdLst>
              <a:gd name="T0" fmla="*/ 1395067 w 3931"/>
              <a:gd name="T1" fmla="*/ 589725 h 2392"/>
              <a:gd name="T2" fmla="*/ 928365 w 3931"/>
              <a:gd name="T3" fmla="*/ 389484 h 2392"/>
              <a:gd name="T4" fmla="*/ 403040 w 3931"/>
              <a:gd name="T5" fmla="*/ 589725 h 2392"/>
              <a:gd name="T6" fmla="*/ 256480 w 3931"/>
              <a:gd name="T7" fmla="*/ 528782 h 2392"/>
              <a:gd name="T8" fmla="*/ 256480 w 3931"/>
              <a:gd name="T9" fmla="*/ 708403 h 2392"/>
              <a:gd name="T10" fmla="*/ 296326 w 3931"/>
              <a:gd name="T11" fmla="*/ 763389 h 2392"/>
              <a:gd name="T12" fmla="*/ 255564 w 3931"/>
              <a:gd name="T13" fmla="*/ 818375 h 2392"/>
              <a:gd name="T14" fmla="*/ 299074 w 3931"/>
              <a:gd name="T15" fmla="*/ 1011742 h 2392"/>
              <a:gd name="T16" fmla="*/ 170834 w 3931"/>
              <a:gd name="T17" fmla="*/ 1011742 h 2392"/>
              <a:gd name="T18" fmla="*/ 214802 w 3931"/>
              <a:gd name="T19" fmla="*/ 817458 h 2392"/>
              <a:gd name="T20" fmla="*/ 179078 w 3931"/>
              <a:gd name="T21" fmla="*/ 763389 h 2392"/>
              <a:gd name="T22" fmla="*/ 213428 w 3931"/>
              <a:gd name="T23" fmla="*/ 709777 h 2392"/>
              <a:gd name="T24" fmla="*/ 213428 w 3931"/>
              <a:gd name="T25" fmla="*/ 510911 h 2392"/>
              <a:gd name="T26" fmla="*/ 0 w 3931"/>
              <a:gd name="T27" fmla="*/ 421559 h 2392"/>
              <a:gd name="T28" fmla="*/ 938899 w 3931"/>
              <a:gd name="T29" fmla="*/ 0 h 2392"/>
              <a:gd name="T30" fmla="*/ 1800397 w 3931"/>
              <a:gd name="T31" fmla="*/ 427058 h 2392"/>
              <a:gd name="T32" fmla="*/ 1395067 w 3931"/>
              <a:gd name="T33" fmla="*/ 589725 h 2392"/>
              <a:gd name="T34" fmla="*/ 917831 w 3931"/>
              <a:gd name="T35" fmla="*/ 491208 h 2392"/>
              <a:gd name="T36" fmla="*/ 1341481 w 3931"/>
              <a:gd name="T37" fmla="*/ 635088 h 2392"/>
              <a:gd name="T38" fmla="*/ 1341481 w 3931"/>
              <a:gd name="T39" fmla="*/ 983791 h 2392"/>
              <a:gd name="T40" fmla="*/ 896306 w 3931"/>
              <a:gd name="T41" fmla="*/ 1096054 h 2392"/>
              <a:gd name="T42" fmla="*/ 503342 w 3931"/>
              <a:gd name="T43" fmla="*/ 983791 h 2392"/>
              <a:gd name="T44" fmla="*/ 503342 w 3931"/>
              <a:gd name="T45" fmla="*/ 635088 h 2392"/>
              <a:gd name="T46" fmla="*/ 917831 w 3931"/>
              <a:gd name="T47" fmla="*/ 491208 h 2392"/>
              <a:gd name="T48" fmla="*/ 912335 w 3931"/>
              <a:gd name="T49" fmla="*/ 1031904 h 2392"/>
              <a:gd name="T50" fmla="*/ 1254003 w 3931"/>
              <a:gd name="T51" fmla="*/ 946675 h 2392"/>
              <a:gd name="T52" fmla="*/ 912335 w 3931"/>
              <a:gd name="T53" fmla="*/ 860989 h 2392"/>
              <a:gd name="T54" fmla="*/ 571126 w 3931"/>
              <a:gd name="T55" fmla="*/ 946675 h 2392"/>
              <a:gd name="T56" fmla="*/ 912335 w 3931"/>
              <a:gd name="T57" fmla="*/ 1031904 h 239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931" h="2392">
                <a:moveTo>
                  <a:pt x="3046" y="1287"/>
                </a:moveTo>
                <a:cubicBezTo>
                  <a:pt x="3046" y="1287"/>
                  <a:pt x="2618" y="850"/>
                  <a:pt x="2027" y="850"/>
                </a:cubicBezTo>
                <a:cubicBezTo>
                  <a:pt x="1450" y="850"/>
                  <a:pt x="880" y="1287"/>
                  <a:pt x="880" y="1287"/>
                </a:cubicBezTo>
                <a:cubicBezTo>
                  <a:pt x="560" y="1154"/>
                  <a:pt x="560" y="1154"/>
                  <a:pt x="560" y="1154"/>
                </a:cubicBezTo>
                <a:cubicBezTo>
                  <a:pt x="560" y="1546"/>
                  <a:pt x="560" y="1546"/>
                  <a:pt x="560" y="1546"/>
                </a:cubicBezTo>
                <a:cubicBezTo>
                  <a:pt x="610" y="1563"/>
                  <a:pt x="647" y="1610"/>
                  <a:pt x="647" y="1666"/>
                </a:cubicBezTo>
                <a:cubicBezTo>
                  <a:pt x="647" y="1723"/>
                  <a:pt x="609" y="1769"/>
                  <a:pt x="558" y="1786"/>
                </a:cubicBezTo>
                <a:cubicBezTo>
                  <a:pt x="653" y="2208"/>
                  <a:pt x="653" y="2208"/>
                  <a:pt x="653" y="2208"/>
                </a:cubicBezTo>
                <a:cubicBezTo>
                  <a:pt x="373" y="2208"/>
                  <a:pt x="373" y="2208"/>
                  <a:pt x="373" y="2208"/>
                </a:cubicBezTo>
                <a:cubicBezTo>
                  <a:pt x="469" y="1784"/>
                  <a:pt x="469" y="1784"/>
                  <a:pt x="469" y="1784"/>
                </a:cubicBezTo>
                <a:cubicBezTo>
                  <a:pt x="423" y="1764"/>
                  <a:pt x="391" y="1719"/>
                  <a:pt x="391" y="1666"/>
                </a:cubicBezTo>
                <a:cubicBezTo>
                  <a:pt x="391" y="1614"/>
                  <a:pt x="422" y="1570"/>
                  <a:pt x="466" y="1549"/>
                </a:cubicBezTo>
                <a:cubicBezTo>
                  <a:pt x="466" y="1115"/>
                  <a:pt x="466" y="1115"/>
                  <a:pt x="466" y="1115"/>
                </a:cubicBezTo>
                <a:cubicBezTo>
                  <a:pt x="0" y="920"/>
                  <a:pt x="0" y="920"/>
                  <a:pt x="0" y="920"/>
                </a:cubicBezTo>
                <a:cubicBezTo>
                  <a:pt x="2050" y="0"/>
                  <a:pt x="2050" y="0"/>
                  <a:pt x="2050" y="0"/>
                </a:cubicBezTo>
                <a:cubicBezTo>
                  <a:pt x="3931" y="932"/>
                  <a:pt x="3931" y="932"/>
                  <a:pt x="3931" y="932"/>
                </a:cubicBezTo>
                <a:lnTo>
                  <a:pt x="3046" y="1287"/>
                </a:lnTo>
                <a:close/>
                <a:moveTo>
                  <a:pt x="2004" y="1072"/>
                </a:moveTo>
                <a:cubicBezTo>
                  <a:pt x="2598" y="1072"/>
                  <a:pt x="2929" y="1386"/>
                  <a:pt x="2929" y="1386"/>
                </a:cubicBezTo>
                <a:cubicBezTo>
                  <a:pt x="2929" y="2147"/>
                  <a:pt x="2929" y="2147"/>
                  <a:pt x="2929" y="2147"/>
                </a:cubicBezTo>
                <a:cubicBezTo>
                  <a:pt x="2929" y="2147"/>
                  <a:pt x="2586" y="2392"/>
                  <a:pt x="1957" y="2392"/>
                </a:cubicBezTo>
                <a:cubicBezTo>
                  <a:pt x="1328" y="2392"/>
                  <a:pt x="1099" y="2147"/>
                  <a:pt x="1099" y="2147"/>
                </a:cubicBezTo>
                <a:cubicBezTo>
                  <a:pt x="1099" y="1386"/>
                  <a:pt x="1099" y="1386"/>
                  <a:pt x="1099" y="1386"/>
                </a:cubicBezTo>
                <a:cubicBezTo>
                  <a:pt x="1099" y="1386"/>
                  <a:pt x="1410" y="1072"/>
                  <a:pt x="2004" y="1072"/>
                </a:cubicBezTo>
                <a:close/>
                <a:moveTo>
                  <a:pt x="1992" y="2252"/>
                </a:moveTo>
                <a:cubicBezTo>
                  <a:pt x="2404" y="2252"/>
                  <a:pt x="2738" y="2168"/>
                  <a:pt x="2738" y="2066"/>
                </a:cubicBezTo>
                <a:cubicBezTo>
                  <a:pt x="2738" y="1963"/>
                  <a:pt x="2404" y="1879"/>
                  <a:pt x="1992" y="1879"/>
                </a:cubicBezTo>
                <a:cubicBezTo>
                  <a:pt x="1581" y="1879"/>
                  <a:pt x="1247" y="1963"/>
                  <a:pt x="1247" y="2066"/>
                </a:cubicBezTo>
                <a:cubicBezTo>
                  <a:pt x="1247" y="2168"/>
                  <a:pt x="1581" y="2252"/>
                  <a:pt x="1992" y="22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文本框 21"/>
          <p:cNvSpPr txBox="1"/>
          <p:nvPr/>
        </p:nvSpPr>
        <p:spPr>
          <a:xfrm>
            <a:off x="899592" y="123478"/>
            <a:ext cx="4756929" cy="50165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lang="zh-CN" altLang="en-US" sz="26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7530" y="1079500"/>
            <a:ext cx="1131824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faster_rcnn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检测速度较慢， 但是准确率相对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ssd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要高。 在训练过程中，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loss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稳定于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0.5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左右， 但是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ssd_mobilenet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在训练过程中，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loss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一直维持在较高的水平。模型检测速度 </a:t>
            </a:r>
            <a:r>
              <a:rPr lang="nb-NO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57.974512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buFont typeface="Wingdings" panose="05000000000000000000" charset="0"/>
              <a:buChar char="Ø"/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buFont typeface="Wingdings" panose="05000000000000000000" charset="0"/>
              <a:buChar char="Ø"/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与官方模型相比， 因为设置的检测目标不同， 排除未设置的检测对象， 可以看到对于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faster_rcnn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来说， 相同的物体检测准确率较高， 同时也可以检测到官方模型所未能检测出的对象。而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ssd_mobilenet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 官方模型准确率高于个人训练结果。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buFont typeface="Wingdings" panose="05000000000000000000" charset="0"/>
              <a:buChar char="Ø"/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buFont typeface="Wingdings" panose="05000000000000000000" charset="0"/>
              <a:buChar char="Ø"/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从检测速度上来看， 官方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ssd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较慢， 但是准确率较高。官方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faster_rcnn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与个人训练模型速度相比相近或稍慢。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buFont typeface="Wingdings" panose="05000000000000000000" charset="0"/>
              <a:buChar char="Ø"/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buFont typeface="Wingdings" panose="05000000000000000000" charset="0"/>
              <a:buChar char="Ø"/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所以选择个人训练的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faster_rcnn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模型。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buFont typeface="Wingdings" panose="05000000000000000000" charset="0"/>
              <a:buChar char="Ø"/>
            </a:pP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2" y="-16464"/>
            <a:ext cx="12192001" cy="771550"/>
          </a:xfrm>
          <a:prstGeom prst="rect">
            <a:avLst/>
          </a:prstGeom>
          <a:solidFill>
            <a:srgbClr val="1D6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21"/>
          <p:cNvSpPr txBox="1"/>
          <p:nvPr/>
        </p:nvSpPr>
        <p:spPr>
          <a:xfrm>
            <a:off x="863600" y="131710"/>
            <a:ext cx="4756929" cy="50165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  <a:endParaRPr lang="zh-CN" altLang="en-US" sz="26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4286250" y="2266950"/>
            <a:ext cx="0" cy="2324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679" y="2473812"/>
            <a:ext cx="1868921" cy="185497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4"/>
          <p:cNvSpPr txBox="1"/>
          <p:nvPr/>
        </p:nvSpPr>
        <p:spPr>
          <a:xfrm>
            <a:off x="4670988" y="2502375"/>
            <a:ext cx="6016061" cy="684785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研究背景与现状</a:t>
            </a:r>
            <a:endParaRPr lang="zh-CN" altLang="en-US" sz="4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914900" y="3508173"/>
            <a:ext cx="216000" cy="216000"/>
          </a:xfrm>
          <a:prstGeom prst="ellipse">
            <a:avLst/>
          </a:prstGeom>
          <a:solidFill>
            <a:srgbClr val="1D6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152616" y="343150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7449053" y="3508173"/>
            <a:ext cx="216000" cy="216000"/>
          </a:xfrm>
          <a:prstGeom prst="ellipse">
            <a:avLst/>
          </a:prstGeom>
          <a:solidFill>
            <a:srgbClr val="1D6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686769" y="343150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研究任务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4286250" y="2266950"/>
            <a:ext cx="0" cy="2324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679" y="2473812"/>
            <a:ext cx="1868921" cy="185497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4"/>
          <p:cNvSpPr txBox="1"/>
          <p:nvPr/>
        </p:nvSpPr>
        <p:spPr>
          <a:xfrm>
            <a:off x="5063418" y="3028155"/>
            <a:ext cx="6016061" cy="1297940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000" b="1" dirty="0">
                <a:solidFill>
                  <a:srgbClr val="0070C0"/>
                </a:solidFill>
              </a:rPr>
              <a:t>谢谢观看！</a:t>
            </a:r>
            <a:endParaRPr lang="en-US" altLang="zh-CN" sz="4000" b="1" dirty="0">
              <a:solidFill>
                <a:srgbClr val="0070C0"/>
              </a:solidFill>
            </a:endParaRPr>
          </a:p>
          <a:p>
            <a:endParaRPr lang="zh-CN" altLang="en-US" sz="4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12192001" cy="771550"/>
          </a:xfrm>
          <a:prstGeom prst="rect">
            <a:avLst/>
          </a:prstGeom>
          <a:solidFill>
            <a:srgbClr val="1D6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1"/>
          <p:cNvSpPr txBox="1"/>
          <p:nvPr/>
        </p:nvSpPr>
        <p:spPr>
          <a:xfrm>
            <a:off x="899592" y="123478"/>
            <a:ext cx="3855583" cy="50276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26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KSO_Shape"/>
          <p:cNvSpPr/>
          <p:nvPr/>
        </p:nvSpPr>
        <p:spPr bwMode="auto">
          <a:xfrm>
            <a:off x="251520" y="183096"/>
            <a:ext cx="612080" cy="372430"/>
          </a:xfrm>
          <a:custGeom>
            <a:avLst/>
            <a:gdLst>
              <a:gd name="T0" fmla="*/ 1395067 w 3931"/>
              <a:gd name="T1" fmla="*/ 589725 h 2392"/>
              <a:gd name="T2" fmla="*/ 928365 w 3931"/>
              <a:gd name="T3" fmla="*/ 389484 h 2392"/>
              <a:gd name="T4" fmla="*/ 403040 w 3931"/>
              <a:gd name="T5" fmla="*/ 589725 h 2392"/>
              <a:gd name="T6" fmla="*/ 256480 w 3931"/>
              <a:gd name="T7" fmla="*/ 528782 h 2392"/>
              <a:gd name="T8" fmla="*/ 256480 w 3931"/>
              <a:gd name="T9" fmla="*/ 708403 h 2392"/>
              <a:gd name="T10" fmla="*/ 296326 w 3931"/>
              <a:gd name="T11" fmla="*/ 763389 h 2392"/>
              <a:gd name="T12" fmla="*/ 255564 w 3931"/>
              <a:gd name="T13" fmla="*/ 818375 h 2392"/>
              <a:gd name="T14" fmla="*/ 299074 w 3931"/>
              <a:gd name="T15" fmla="*/ 1011742 h 2392"/>
              <a:gd name="T16" fmla="*/ 170834 w 3931"/>
              <a:gd name="T17" fmla="*/ 1011742 h 2392"/>
              <a:gd name="T18" fmla="*/ 214802 w 3931"/>
              <a:gd name="T19" fmla="*/ 817458 h 2392"/>
              <a:gd name="T20" fmla="*/ 179078 w 3931"/>
              <a:gd name="T21" fmla="*/ 763389 h 2392"/>
              <a:gd name="T22" fmla="*/ 213428 w 3931"/>
              <a:gd name="T23" fmla="*/ 709777 h 2392"/>
              <a:gd name="T24" fmla="*/ 213428 w 3931"/>
              <a:gd name="T25" fmla="*/ 510911 h 2392"/>
              <a:gd name="T26" fmla="*/ 0 w 3931"/>
              <a:gd name="T27" fmla="*/ 421559 h 2392"/>
              <a:gd name="T28" fmla="*/ 938899 w 3931"/>
              <a:gd name="T29" fmla="*/ 0 h 2392"/>
              <a:gd name="T30" fmla="*/ 1800397 w 3931"/>
              <a:gd name="T31" fmla="*/ 427058 h 2392"/>
              <a:gd name="T32" fmla="*/ 1395067 w 3931"/>
              <a:gd name="T33" fmla="*/ 589725 h 2392"/>
              <a:gd name="T34" fmla="*/ 917831 w 3931"/>
              <a:gd name="T35" fmla="*/ 491208 h 2392"/>
              <a:gd name="T36" fmla="*/ 1341481 w 3931"/>
              <a:gd name="T37" fmla="*/ 635088 h 2392"/>
              <a:gd name="T38" fmla="*/ 1341481 w 3931"/>
              <a:gd name="T39" fmla="*/ 983791 h 2392"/>
              <a:gd name="T40" fmla="*/ 896306 w 3931"/>
              <a:gd name="T41" fmla="*/ 1096054 h 2392"/>
              <a:gd name="T42" fmla="*/ 503342 w 3931"/>
              <a:gd name="T43" fmla="*/ 983791 h 2392"/>
              <a:gd name="T44" fmla="*/ 503342 w 3931"/>
              <a:gd name="T45" fmla="*/ 635088 h 2392"/>
              <a:gd name="T46" fmla="*/ 917831 w 3931"/>
              <a:gd name="T47" fmla="*/ 491208 h 2392"/>
              <a:gd name="T48" fmla="*/ 912335 w 3931"/>
              <a:gd name="T49" fmla="*/ 1031904 h 2392"/>
              <a:gd name="T50" fmla="*/ 1254003 w 3931"/>
              <a:gd name="T51" fmla="*/ 946675 h 2392"/>
              <a:gd name="T52" fmla="*/ 912335 w 3931"/>
              <a:gd name="T53" fmla="*/ 860989 h 2392"/>
              <a:gd name="T54" fmla="*/ 571126 w 3931"/>
              <a:gd name="T55" fmla="*/ 946675 h 2392"/>
              <a:gd name="T56" fmla="*/ 912335 w 3931"/>
              <a:gd name="T57" fmla="*/ 1031904 h 239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931" h="2392">
                <a:moveTo>
                  <a:pt x="3046" y="1287"/>
                </a:moveTo>
                <a:cubicBezTo>
                  <a:pt x="3046" y="1287"/>
                  <a:pt x="2618" y="850"/>
                  <a:pt x="2027" y="850"/>
                </a:cubicBezTo>
                <a:cubicBezTo>
                  <a:pt x="1450" y="850"/>
                  <a:pt x="880" y="1287"/>
                  <a:pt x="880" y="1287"/>
                </a:cubicBezTo>
                <a:cubicBezTo>
                  <a:pt x="560" y="1154"/>
                  <a:pt x="560" y="1154"/>
                  <a:pt x="560" y="1154"/>
                </a:cubicBezTo>
                <a:cubicBezTo>
                  <a:pt x="560" y="1546"/>
                  <a:pt x="560" y="1546"/>
                  <a:pt x="560" y="1546"/>
                </a:cubicBezTo>
                <a:cubicBezTo>
                  <a:pt x="610" y="1563"/>
                  <a:pt x="647" y="1610"/>
                  <a:pt x="647" y="1666"/>
                </a:cubicBezTo>
                <a:cubicBezTo>
                  <a:pt x="647" y="1723"/>
                  <a:pt x="609" y="1769"/>
                  <a:pt x="558" y="1786"/>
                </a:cubicBezTo>
                <a:cubicBezTo>
                  <a:pt x="653" y="2208"/>
                  <a:pt x="653" y="2208"/>
                  <a:pt x="653" y="2208"/>
                </a:cubicBezTo>
                <a:cubicBezTo>
                  <a:pt x="373" y="2208"/>
                  <a:pt x="373" y="2208"/>
                  <a:pt x="373" y="2208"/>
                </a:cubicBezTo>
                <a:cubicBezTo>
                  <a:pt x="469" y="1784"/>
                  <a:pt x="469" y="1784"/>
                  <a:pt x="469" y="1784"/>
                </a:cubicBezTo>
                <a:cubicBezTo>
                  <a:pt x="423" y="1764"/>
                  <a:pt x="391" y="1719"/>
                  <a:pt x="391" y="1666"/>
                </a:cubicBezTo>
                <a:cubicBezTo>
                  <a:pt x="391" y="1614"/>
                  <a:pt x="422" y="1570"/>
                  <a:pt x="466" y="1549"/>
                </a:cubicBezTo>
                <a:cubicBezTo>
                  <a:pt x="466" y="1115"/>
                  <a:pt x="466" y="1115"/>
                  <a:pt x="466" y="1115"/>
                </a:cubicBezTo>
                <a:cubicBezTo>
                  <a:pt x="0" y="920"/>
                  <a:pt x="0" y="920"/>
                  <a:pt x="0" y="920"/>
                </a:cubicBezTo>
                <a:cubicBezTo>
                  <a:pt x="2050" y="0"/>
                  <a:pt x="2050" y="0"/>
                  <a:pt x="2050" y="0"/>
                </a:cubicBezTo>
                <a:cubicBezTo>
                  <a:pt x="3931" y="932"/>
                  <a:pt x="3931" y="932"/>
                  <a:pt x="3931" y="932"/>
                </a:cubicBezTo>
                <a:lnTo>
                  <a:pt x="3046" y="1287"/>
                </a:lnTo>
                <a:close/>
                <a:moveTo>
                  <a:pt x="2004" y="1072"/>
                </a:moveTo>
                <a:cubicBezTo>
                  <a:pt x="2598" y="1072"/>
                  <a:pt x="2929" y="1386"/>
                  <a:pt x="2929" y="1386"/>
                </a:cubicBezTo>
                <a:cubicBezTo>
                  <a:pt x="2929" y="2147"/>
                  <a:pt x="2929" y="2147"/>
                  <a:pt x="2929" y="2147"/>
                </a:cubicBezTo>
                <a:cubicBezTo>
                  <a:pt x="2929" y="2147"/>
                  <a:pt x="2586" y="2392"/>
                  <a:pt x="1957" y="2392"/>
                </a:cubicBezTo>
                <a:cubicBezTo>
                  <a:pt x="1328" y="2392"/>
                  <a:pt x="1099" y="2147"/>
                  <a:pt x="1099" y="2147"/>
                </a:cubicBezTo>
                <a:cubicBezTo>
                  <a:pt x="1099" y="1386"/>
                  <a:pt x="1099" y="1386"/>
                  <a:pt x="1099" y="1386"/>
                </a:cubicBezTo>
                <a:cubicBezTo>
                  <a:pt x="1099" y="1386"/>
                  <a:pt x="1410" y="1072"/>
                  <a:pt x="2004" y="1072"/>
                </a:cubicBezTo>
                <a:close/>
                <a:moveTo>
                  <a:pt x="1992" y="2252"/>
                </a:moveTo>
                <a:cubicBezTo>
                  <a:pt x="2404" y="2252"/>
                  <a:pt x="2738" y="2168"/>
                  <a:pt x="2738" y="2066"/>
                </a:cubicBezTo>
                <a:cubicBezTo>
                  <a:pt x="2738" y="1963"/>
                  <a:pt x="2404" y="1879"/>
                  <a:pt x="1992" y="1879"/>
                </a:cubicBezTo>
                <a:cubicBezTo>
                  <a:pt x="1581" y="1879"/>
                  <a:pt x="1247" y="1963"/>
                  <a:pt x="1247" y="2066"/>
                </a:cubicBezTo>
                <a:cubicBezTo>
                  <a:pt x="1247" y="2168"/>
                  <a:pt x="1581" y="2252"/>
                  <a:pt x="1992" y="22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" name="Rectangle 12"/>
          <p:cNvSpPr>
            <a:spLocks noChangeArrowheads="1"/>
          </p:cNvSpPr>
          <p:nvPr/>
        </p:nvSpPr>
        <p:spPr bwMode="gray">
          <a:xfrm>
            <a:off x="1181742" y="2583707"/>
            <a:ext cx="2114352" cy="2093281"/>
          </a:xfrm>
          <a:prstGeom prst="rect">
            <a:avLst/>
          </a:prstGeom>
          <a:solidFill>
            <a:srgbClr val="1D6295"/>
          </a:solidFill>
          <a:ln>
            <a:solidFill>
              <a:srgbClr val="1D6295"/>
            </a:solidFill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gray">
          <a:xfrm>
            <a:off x="3778251" y="1733914"/>
            <a:ext cx="7214293" cy="1719695"/>
          </a:xfrm>
          <a:prstGeom prst="rect">
            <a:avLst/>
          </a:prstGeom>
          <a:noFill/>
          <a:ln>
            <a:solidFill>
              <a:srgbClr val="1D6295"/>
            </a:solidFill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gray">
          <a:xfrm>
            <a:off x="3799517" y="3986257"/>
            <a:ext cx="7218913" cy="1329070"/>
          </a:xfrm>
          <a:prstGeom prst="rect">
            <a:avLst/>
          </a:prstGeom>
          <a:noFill/>
          <a:ln>
            <a:solidFill>
              <a:srgbClr val="1D6295"/>
            </a:solidFill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ectangle 23"/>
          <p:cNvSpPr>
            <a:spLocks noChangeArrowheads="1"/>
          </p:cNvSpPr>
          <p:nvPr/>
        </p:nvSpPr>
        <p:spPr bwMode="gray">
          <a:xfrm>
            <a:off x="3778251" y="1845655"/>
            <a:ext cx="7248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物体分类与检测是计算机视觉、模式识别与机器学习领域非常活跃的研究方向。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体分类与检测在很多领域有广泛应用，包括安防领域的人脸识别、行人检测、智能视频分析等，交通领域的交通场景物体识别、车辆计数、逆行检测、车牌检测与识别，以及互联网领域的基于内容的图像检索、相册自动归类等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23"/>
          <p:cNvSpPr>
            <a:spLocks noChangeArrowheads="1"/>
          </p:cNvSpPr>
          <p:nvPr/>
        </p:nvSpPr>
        <p:spPr bwMode="gray">
          <a:xfrm>
            <a:off x="3869915" y="4235292"/>
            <a:ext cx="7248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物体分类与检测已经应用人们日常生活的方方面面，计算机自动分类与检测技术也在一定程度了减轻了人的负担，改变了人类的生活方式。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12192001" cy="771550"/>
          </a:xfrm>
          <a:prstGeom prst="rect">
            <a:avLst/>
          </a:prstGeom>
          <a:solidFill>
            <a:srgbClr val="1D6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1"/>
          <p:cNvSpPr txBox="1"/>
          <p:nvPr/>
        </p:nvSpPr>
        <p:spPr>
          <a:xfrm>
            <a:off x="899592" y="123478"/>
            <a:ext cx="3855583" cy="50165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项目任务</a:t>
            </a:r>
            <a:endParaRPr lang="zh-CN" altLang="en-US" sz="26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KSO_Shape"/>
          <p:cNvSpPr/>
          <p:nvPr/>
        </p:nvSpPr>
        <p:spPr bwMode="auto">
          <a:xfrm>
            <a:off x="251520" y="183096"/>
            <a:ext cx="612080" cy="372430"/>
          </a:xfrm>
          <a:custGeom>
            <a:avLst/>
            <a:gdLst>
              <a:gd name="T0" fmla="*/ 1395067 w 3931"/>
              <a:gd name="T1" fmla="*/ 589725 h 2392"/>
              <a:gd name="T2" fmla="*/ 928365 w 3931"/>
              <a:gd name="T3" fmla="*/ 389484 h 2392"/>
              <a:gd name="T4" fmla="*/ 403040 w 3931"/>
              <a:gd name="T5" fmla="*/ 589725 h 2392"/>
              <a:gd name="T6" fmla="*/ 256480 w 3931"/>
              <a:gd name="T7" fmla="*/ 528782 h 2392"/>
              <a:gd name="T8" fmla="*/ 256480 w 3931"/>
              <a:gd name="T9" fmla="*/ 708403 h 2392"/>
              <a:gd name="T10" fmla="*/ 296326 w 3931"/>
              <a:gd name="T11" fmla="*/ 763389 h 2392"/>
              <a:gd name="T12" fmla="*/ 255564 w 3931"/>
              <a:gd name="T13" fmla="*/ 818375 h 2392"/>
              <a:gd name="T14" fmla="*/ 299074 w 3931"/>
              <a:gd name="T15" fmla="*/ 1011742 h 2392"/>
              <a:gd name="T16" fmla="*/ 170834 w 3931"/>
              <a:gd name="T17" fmla="*/ 1011742 h 2392"/>
              <a:gd name="T18" fmla="*/ 214802 w 3931"/>
              <a:gd name="T19" fmla="*/ 817458 h 2392"/>
              <a:gd name="T20" fmla="*/ 179078 w 3931"/>
              <a:gd name="T21" fmla="*/ 763389 h 2392"/>
              <a:gd name="T22" fmla="*/ 213428 w 3931"/>
              <a:gd name="T23" fmla="*/ 709777 h 2392"/>
              <a:gd name="T24" fmla="*/ 213428 w 3931"/>
              <a:gd name="T25" fmla="*/ 510911 h 2392"/>
              <a:gd name="T26" fmla="*/ 0 w 3931"/>
              <a:gd name="T27" fmla="*/ 421559 h 2392"/>
              <a:gd name="T28" fmla="*/ 938899 w 3931"/>
              <a:gd name="T29" fmla="*/ 0 h 2392"/>
              <a:gd name="T30" fmla="*/ 1800397 w 3931"/>
              <a:gd name="T31" fmla="*/ 427058 h 2392"/>
              <a:gd name="T32" fmla="*/ 1395067 w 3931"/>
              <a:gd name="T33" fmla="*/ 589725 h 2392"/>
              <a:gd name="T34" fmla="*/ 917831 w 3931"/>
              <a:gd name="T35" fmla="*/ 491208 h 2392"/>
              <a:gd name="T36" fmla="*/ 1341481 w 3931"/>
              <a:gd name="T37" fmla="*/ 635088 h 2392"/>
              <a:gd name="T38" fmla="*/ 1341481 w 3931"/>
              <a:gd name="T39" fmla="*/ 983791 h 2392"/>
              <a:gd name="T40" fmla="*/ 896306 w 3931"/>
              <a:gd name="T41" fmla="*/ 1096054 h 2392"/>
              <a:gd name="T42" fmla="*/ 503342 w 3931"/>
              <a:gd name="T43" fmla="*/ 983791 h 2392"/>
              <a:gd name="T44" fmla="*/ 503342 w 3931"/>
              <a:gd name="T45" fmla="*/ 635088 h 2392"/>
              <a:gd name="T46" fmla="*/ 917831 w 3931"/>
              <a:gd name="T47" fmla="*/ 491208 h 2392"/>
              <a:gd name="T48" fmla="*/ 912335 w 3931"/>
              <a:gd name="T49" fmla="*/ 1031904 h 2392"/>
              <a:gd name="T50" fmla="*/ 1254003 w 3931"/>
              <a:gd name="T51" fmla="*/ 946675 h 2392"/>
              <a:gd name="T52" fmla="*/ 912335 w 3931"/>
              <a:gd name="T53" fmla="*/ 860989 h 2392"/>
              <a:gd name="T54" fmla="*/ 571126 w 3931"/>
              <a:gd name="T55" fmla="*/ 946675 h 2392"/>
              <a:gd name="T56" fmla="*/ 912335 w 3931"/>
              <a:gd name="T57" fmla="*/ 1031904 h 239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931" h="2392">
                <a:moveTo>
                  <a:pt x="3046" y="1287"/>
                </a:moveTo>
                <a:cubicBezTo>
                  <a:pt x="3046" y="1287"/>
                  <a:pt x="2618" y="850"/>
                  <a:pt x="2027" y="850"/>
                </a:cubicBezTo>
                <a:cubicBezTo>
                  <a:pt x="1450" y="850"/>
                  <a:pt x="880" y="1287"/>
                  <a:pt x="880" y="1287"/>
                </a:cubicBezTo>
                <a:cubicBezTo>
                  <a:pt x="560" y="1154"/>
                  <a:pt x="560" y="1154"/>
                  <a:pt x="560" y="1154"/>
                </a:cubicBezTo>
                <a:cubicBezTo>
                  <a:pt x="560" y="1546"/>
                  <a:pt x="560" y="1546"/>
                  <a:pt x="560" y="1546"/>
                </a:cubicBezTo>
                <a:cubicBezTo>
                  <a:pt x="610" y="1563"/>
                  <a:pt x="647" y="1610"/>
                  <a:pt x="647" y="1666"/>
                </a:cubicBezTo>
                <a:cubicBezTo>
                  <a:pt x="647" y="1723"/>
                  <a:pt x="609" y="1769"/>
                  <a:pt x="558" y="1786"/>
                </a:cubicBezTo>
                <a:cubicBezTo>
                  <a:pt x="653" y="2208"/>
                  <a:pt x="653" y="2208"/>
                  <a:pt x="653" y="2208"/>
                </a:cubicBezTo>
                <a:cubicBezTo>
                  <a:pt x="373" y="2208"/>
                  <a:pt x="373" y="2208"/>
                  <a:pt x="373" y="2208"/>
                </a:cubicBezTo>
                <a:cubicBezTo>
                  <a:pt x="469" y="1784"/>
                  <a:pt x="469" y="1784"/>
                  <a:pt x="469" y="1784"/>
                </a:cubicBezTo>
                <a:cubicBezTo>
                  <a:pt x="423" y="1764"/>
                  <a:pt x="391" y="1719"/>
                  <a:pt x="391" y="1666"/>
                </a:cubicBezTo>
                <a:cubicBezTo>
                  <a:pt x="391" y="1614"/>
                  <a:pt x="422" y="1570"/>
                  <a:pt x="466" y="1549"/>
                </a:cubicBezTo>
                <a:cubicBezTo>
                  <a:pt x="466" y="1115"/>
                  <a:pt x="466" y="1115"/>
                  <a:pt x="466" y="1115"/>
                </a:cubicBezTo>
                <a:cubicBezTo>
                  <a:pt x="0" y="920"/>
                  <a:pt x="0" y="920"/>
                  <a:pt x="0" y="920"/>
                </a:cubicBezTo>
                <a:cubicBezTo>
                  <a:pt x="2050" y="0"/>
                  <a:pt x="2050" y="0"/>
                  <a:pt x="2050" y="0"/>
                </a:cubicBezTo>
                <a:cubicBezTo>
                  <a:pt x="3931" y="932"/>
                  <a:pt x="3931" y="932"/>
                  <a:pt x="3931" y="932"/>
                </a:cubicBezTo>
                <a:lnTo>
                  <a:pt x="3046" y="1287"/>
                </a:lnTo>
                <a:close/>
                <a:moveTo>
                  <a:pt x="2004" y="1072"/>
                </a:moveTo>
                <a:cubicBezTo>
                  <a:pt x="2598" y="1072"/>
                  <a:pt x="2929" y="1386"/>
                  <a:pt x="2929" y="1386"/>
                </a:cubicBezTo>
                <a:cubicBezTo>
                  <a:pt x="2929" y="2147"/>
                  <a:pt x="2929" y="2147"/>
                  <a:pt x="2929" y="2147"/>
                </a:cubicBezTo>
                <a:cubicBezTo>
                  <a:pt x="2929" y="2147"/>
                  <a:pt x="2586" y="2392"/>
                  <a:pt x="1957" y="2392"/>
                </a:cubicBezTo>
                <a:cubicBezTo>
                  <a:pt x="1328" y="2392"/>
                  <a:pt x="1099" y="2147"/>
                  <a:pt x="1099" y="2147"/>
                </a:cubicBezTo>
                <a:cubicBezTo>
                  <a:pt x="1099" y="1386"/>
                  <a:pt x="1099" y="1386"/>
                  <a:pt x="1099" y="1386"/>
                </a:cubicBezTo>
                <a:cubicBezTo>
                  <a:pt x="1099" y="1386"/>
                  <a:pt x="1410" y="1072"/>
                  <a:pt x="2004" y="1072"/>
                </a:cubicBezTo>
                <a:close/>
                <a:moveTo>
                  <a:pt x="1992" y="2252"/>
                </a:moveTo>
                <a:cubicBezTo>
                  <a:pt x="2404" y="2252"/>
                  <a:pt x="2738" y="2168"/>
                  <a:pt x="2738" y="2066"/>
                </a:cubicBezTo>
                <a:cubicBezTo>
                  <a:pt x="2738" y="1963"/>
                  <a:pt x="2404" y="1879"/>
                  <a:pt x="1992" y="1879"/>
                </a:cubicBezTo>
                <a:cubicBezTo>
                  <a:pt x="1581" y="1879"/>
                  <a:pt x="1247" y="1963"/>
                  <a:pt x="1247" y="2066"/>
                </a:cubicBezTo>
                <a:cubicBezTo>
                  <a:pt x="1247" y="2168"/>
                  <a:pt x="1581" y="2252"/>
                  <a:pt x="1992" y="22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" name="六边形 4"/>
          <p:cNvSpPr/>
          <p:nvPr/>
        </p:nvSpPr>
        <p:spPr>
          <a:xfrm rot="16200000">
            <a:off x="1568693" y="3156536"/>
            <a:ext cx="1606856" cy="1385221"/>
          </a:xfrm>
          <a:prstGeom prst="hexagon">
            <a:avLst/>
          </a:prstGeom>
          <a:noFill/>
          <a:ln>
            <a:solidFill>
              <a:srgbClr val="1D62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4115168" y="4854770"/>
            <a:ext cx="7261338" cy="100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ts val="400"/>
              </a:spcBef>
            </a:pPr>
            <a:r>
              <a:rPr lang="zh-CN" altLang="en-US" sz="146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目标定位任务负责确定图像中感兴趣类别的物体的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位置 </a:t>
            </a:r>
            <a:r>
              <a:rPr lang="zh-CN" altLang="en-US" sz="146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和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范围</a:t>
            </a:r>
            <a:r>
              <a:rPr lang="zh-CN" altLang="en-US" sz="146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，</a:t>
            </a:r>
            <a:endParaRPr lang="zh-CN" altLang="en-US" sz="1465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400"/>
              </a:spcBef>
            </a:pPr>
            <a:r>
              <a:rPr lang="zh-CN" altLang="en-US" sz="146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输出物体的包围盒，或物体中心，或物体的闭合边界等，我们采用</a:t>
            </a:r>
            <a:r>
              <a:rPr lang="zh-CN" altLang="en-US" sz="1465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方形包围盒</a:t>
            </a:r>
            <a:r>
              <a:rPr lang="zh-CN" altLang="en-US" sz="146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。</a:t>
            </a:r>
            <a:endParaRPr lang="zh-CN" altLang="en-US" sz="1465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4978309" y="3379645"/>
            <a:ext cx="6579282" cy="100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ts val="400"/>
              </a:spcBef>
            </a:pPr>
            <a:r>
              <a:rPr lang="zh-CN" altLang="en-US" sz="146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物体分类任务负责判断输入图像中是否有感兴趣类别的物体出现，</a:t>
            </a:r>
            <a:endParaRPr lang="zh-CN" altLang="en-US" sz="1465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400"/>
              </a:spcBef>
            </a:pPr>
            <a:r>
              <a:rPr lang="zh-CN" altLang="en-US" sz="146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输出一系列带分数的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标签 </a:t>
            </a:r>
            <a:r>
              <a:rPr lang="zh-CN" altLang="en-US" sz="146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表明感兴趣类别的物体出现在图像的可能性。</a:t>
            </a:r>
            <a:endParaRPr lang="zh-CN" altLang="en-US" sz="1465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4755175" y="1684400"/>
            <a:ext cx="6336192" cy="1059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      物体分类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  <a:defRPr/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</a:rPr>
              <a:t>      目标定位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368744" y="4388259"/>
            <a:ext cx="1655668" cy="1920576"/>
            <a:chOff x="4584933" y="2976764"/>
            <a:chExt cx="1241751" cy="1440432"/>
          </a:xfrm>
          <a:solidFill>
            <a:srgbClr val="1D6295"/>
          </a:solidFill>
        </p:grpSpPr>
        <p:sp>
          <p:nvSpPr>
            <p:cNvPr id="10" name="六边形 9"/>
            <p:cNvSpPr/>
            <p:nvPr/>
          </p:nvSpPr>
          <p:spPr>
            <a:xfrm rot="16200000">
              <a:off x="4485593" y="3076104"/>
              <a:ext cx="1440432" cy="1241751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11" name="矩形 58"/>
            <p:cNvSpPr>
              <a:spLocks noChangeArrowheads="1"/>
            </p:cNvSpPr>
            <p:nvPr/>
          </p:nvSpPr>
          <p:spPr bwMode="auto">
            <a:xfrm>
              <a:off x="4679478" y="3536745"/>
              <a:ext cx="1052657" cy="31542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1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目标定位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196578" y="2888858"/>
            <a:ext cx="1655668" cy="1920576"/>
            <a:chOff x="5205808" y="1852213"/>
            <a:chExt cx="1241751" cy="1440432"/>
          </a:xfrm>
          <a:solidFill>
            <a:srgbClr val="1D6295"/>
          </a:solidFill>
        </p:grpSpPr>
        <p:sp>
          <p:nvSpPr>
            <p:cNvPr id="13" name="六边形 12"/>
            <p:cNvSpPr/>
            <p:nvPr/>
          </p:nvSpPr>
          <p:spPr>
            <a:xfrm rot="16200000">
              <a:off x="5106468" y="1951553"/>
              <a:ext cx="1440432" cy="1241751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14" name="矩形 58"/>
            <p:cNvSpPr>
              <a:spLocks noChangeArrowheads="1"/>
            </p:cNvSpPr>
            <p:nvPr/>
          </p:nvSpPr>
          <p:spPr bwMode="auto">
            <a:xfrm>
              <a:off x="5300355" y="2415966"/>
              <a:ext cx="1052657" cy="31566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1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物体分类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368744" y="1387647"/>
            <a:ext cx="1655668" cy="1920576"/>
            <a:chOff x="4584933" y="726305"/>
            <a:chExt cx="1241751" cy="1440432"/>
          </a:xfrm>
          <a:solidFill>
            <a:srgbClr val="1D6295"/>
          </a:solidFill>
        </p:grpSpPr>
        <p:sp>
          <p:nvSpPr>
            <p:cNvPr id="16" name="六边形 15"/>
            <p:cNvSpPr/>
            <p:nvPr/>
          </p:nvSpPr>
          <p:spPr>
            <a:xfrm rot="16200000">
              <a:off x="4485593" y="825645"/>
              <a:ext cx="1440432" cy="1241751"/>
            </a:xfrm>
            <a:prstGeom prst="hexago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17" name="矩形 58"/>
            <p:cNvSpPr>
              <a:spLocks noChangeArrowheads="1"/>
            </p:cNvSpPr>
            <p:nvPr/>
          </p:nvSpPr>
          <p:spPr bwMode="auto">
            <a:xfrm>
              <a:off x="4679478" y="1289488"/>
              <a:ext cx="1052657" cy="31542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1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子任务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1799977" y="3371186"/>
            <a:ext cx="11108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4286250" y="2266950"/>
            <a:ext cx="0" cy="2324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679" y="2473812"/>
            <a:ext cx="1868921" cy="185497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4"/>
          <p:cNvSpPr txBox="1"/>
          <p:nvPr/>
        </p:nvSpPr>
        <p:spPr>
          <a:xfrm>
            <a:off x="4670988" y="2502375"/>
            <a:ext cx="6016061" cy="682625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项目概况</a:t>
            </a:r>
            <a:endParaRPr lang="zh-CN" altLang="en-US" sz="4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914900" y="3508173"/>
            <a:ext cx="216000" cy="216000"/>
          </a:xfrm>
          <a:prstGeom prst="ellipse">
            <a:avLst/>
          </a:prstGeom>
          <a:solidFill>
            <a:srgbClr val="1D6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152616" y="343150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项目模块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7449053" y="3508173"/>
            <a:ext cx="216000" cy="216000"/>
          </a:xfrm>
          <a:prstGeom prst="ellipse">
            <a:avLst/>
          </a:prstGeom>
          <a:solidFill>
            <a:srgbClr val="1D6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686769" y="3431507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项目思路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12192001" cy="771550"/>
          </a:xfrm>
          <a:prstGeom prst="rect">
            <a:avLst/>
          </a:prstGeom>
          <a:solidFill>
            <a:srgbClr val="1D6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1"/>
          <p:cNvSpPr txBox="1"/>
          <p:nvPr/>
        </p:nvSpPr>
        <p:spPr>
          <a:xfrm>
            <a:off x="899592" y="123478"/>
            <a:ext cx="3855583" cy="50276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项目模块</a:t>
            </a:r>
            <a:endParaRPr lang="zh-CN" altLang="en-US" sz="26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KSO_Shape"/>
          <p:cNvSpPr/>
          <p:nvPr/>
        </p:nvSpPr>
        <p:spPr bwMode="auto">
          <a:xfrm>
            <a:off x="251520" y="183096"/>
            <a:ext cx="612080" cy="372430"/>
          </a:xfrm>
          <a:custGeom>
            <a:avLst/>
            <a:gdLst>
              <a:gd name="T0" fmla="*/ 1395067 w 3931"/>
              <a:gd name="T1" fmla="*/ 589725 h 2392"/>
              <a:gd name="T2" fmla="*/ 928365 w 3931"/>
              <a:gd name="T3" fmla="*/ 389484 h 2392"/>
              <a:gd name="T4" fmla="*/ 403040 w 3931"/>
              <a:gd name="T5" fmla="*/ 589725 h 2392"/>
              <a:gd name="T6" fmla="*/ 256480 w 3931"/>
              <a:gd name="T7" fmla="*/ 528782 h 2392"/>
              <a:gd name="T8" fmla="*/ 256480 w 3931"/>
              <a:gd name="T9" fmla="*/ 708403 h 2392"/>
              <a:gd name="T10" fmla="*/ 296326 w 3931"/>
              <a:gd name="T11" fmla="*/ 763389 h 2392"/>
              <a:gd name="T12" fmla="*/ 255564 w 3931"/>
              <a:gd name="T13" fmla="*/ 818375 h 2392"/>
              <a:gd name="T14" fmla="*/ 299074 w 3931"/>
              <a:gd name="T15" fmla="*/ 1011742 h 2392"/>
              <a:gd name="T16" fmla="*/ 170834 w 3931"/>
              <a:gd name="T17" fmla="*/ 1011742 h 2392"/>
              <a:gd name="T18" fmla="*/ 214802 w 3931"/>
              <a:gd name="T19" fmla="*/ 817458 h 2392"/>
              <a:gd name="T20" fmla="*/ 179078 w 3931"/>
              <a:gd name="T21" fmla="*/ 763389 h 2392"/>
              <a:gd name="T22" fmla="*/ 213428 w 3931"/>
              <a:gd name="T23" fmla="*/ 709777 h 2392"/>
              <a:gd name="T24" fmla="*/ 213428 w 3931"/>
              <a:gd name="T25" fmla="*/ 510911 h 2392"/>
              <a:gd name="T26" fmla="*/ 0 w 3931"/>
              <a:gd name="T27" fmla="*/ 421559 h 2392"/>
              <a:gd name="T28" fmla="*/ 938899 w 3931"/>
              <a:gd name="T29" fmla="*/ 0 h 2392"/>
              <a:gd name="T30" fmla="*/ 1800397 w 3931"/>
              <a:gd name="T31" fmla="*/ 427058 h 2392"/>
              <a:gd name="T32" fmla="*/ 1395067 w 3931"/>
              <a:gd name="T33" fmla="*/ 589725 h 2392"/>
              <a:gd name="T34" fmla="*/ 917831 w 3931"/>
              <a:gd name="T35" fmla="*/ 491208 h 2392"/>
              <a:gd name="T36" fmla="*/ 1341481 w 3931"/>
              <a:gd name="T37" fmla="*/ 635088 h 2392"/>
              <a:gd name="T38" fmla="*/ 1341481 w 3931"/>
              <a:gd name="T39" fmla="*/ 983791 h 2392"/>
              <a:gd name="T40" fmla="*/ 896306 w 3931"/>
              <a:gd name="T41" fmla="*/ 1096054 h 2392"/>
              <a:gd name="T42" fmla="*/ 503342 w 3931"/>
              <a:gd name="T43" fmla="*/ 983791 h 2392"/>
              <a:gd name="T44" fmla="*/ 503342 w 3931"/>
              <a:gd name="T45" fmla="*/ 635088 h 2392"/>
              <a:gd name="T46" fmla="*/ 917831 w 3931"/>
              <a:gd name="T47" fmla="*/ 491208 h 2392"/>
              <a:gd name="T48" fmla="*/ 912335 w 3931"/>
              <a:gd name="T49" fmla="*/ 1031904 h 2392"/>
              <a:gd name="T50" fmla="*/ 1254003 w 3931"/>
              <a:gd name="T51" fmla="*/ 946675 h 2392"/>
              <a:gd name="T52" fmla="*/ 912335 w 3931"/>
              <a:gd name="T53" fmla="*/ 860989 h 2392"/>
              <a:gd name="T54" fmla="*/ 571126 w 3931"/>
              <a:gd name="T55" fmla="*/ 946675 h 2392"/>
              <a:gd name="T56" fmla="*/ 912335 w 3931"/>
              <a:gd name="T57" fmla="*/ 1031904 h 239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931" h="2392">
                <a:moveTo>
                  <a:pt x="3046" y="1287"/>
                </a:moveTo>
                <a:cubicBezTo>
                  <a:pt x="3046" y="1287"/>
                  <a:pt x="2618" y="850"/>
                  <a:pt x="2027" y="850"/>
                </a:cubicBezTo>
                <a:cubicBezTo>
                  <a:pt x="1450" y="850"/>
                  <a:pt x="880" y="1287"/>
                  <a:pt x="880" y="1287"/>
                </a:cubicBezTo>
                <a:cubicBezTo>
                  <a:pt x="560" y="1154"/>
                  <a:pt x="560" y="1154"/>
                  <a:pt x="560" y="1154"/>
                </a:cubicBezTo>
                <a:cubicBezTo>
                  <a:pt x="560" y="1546"/>
                  <a:pt x="560" y="1546"/>
                  <a:pt x="560" y="1546"/>
                </a:cubicBezTo>
                <a:cubicBezTo>
                  <a:pt x="610" y="1563"/>
                  <a:pt x="647" y="1610"/>
                  <a:pt x="647" y="1666"/>
                </a:cubicBezTo>
                <a:cubicBezTo>
                  <a:pt x="647" y="1723"/>
                  <a:pt x="609" y="1769"/>
                  <a:pt x="558" y="1786"/>
                </a:cubicBezTo>
                <a:cubicBezTo>
                  <a:pt x="653" y="2208"/>
                  <a:pt x="653" y="2208"/>
                  <a:pt x="653" y="2208"/>
                </a:cubicBezTo>
                <a:cubicBezTo>
                  <a:pt x="373" y="2208"/>
                  <a:pt x="373" y="2208"/>
                  <a:pt x="373" y="2208"/>
                </a:cubicBezTo>
                <a:cubicBezTo>
                  <a:pt x="469" y="1784"/>
                  <a:pt x="469" y="1784"/>
                  <a:pt x="469" y="1784"/>
                </a:cubicBezTo>
                <a:cubicBezTo>
                  <a:pt x="423" y="1764"/>
                  <a:pt x="391" y="1719"/>
                  <a:pt x="391" y="1666"/>
                </a:cubicBezTo>
                <a:cubicBezTo>
                  <a:pt x="391" y="1614"/>
                  <a:pt x="422" y="1570"/>
                  <a:pt x="466" y="1549"/>
                </a:cubicBezTo>
                <a:cubicBezTo>
                  <a:pt x="466" y="1115"/>
                  <a:pt x="466" y="1115"/>
                  <a:pt x="466" y="1115"/>
                </a:cubicBezTo>
                <a:cubicBezTo>
                  <a:pt x="0" y="920"/>
                  <a:pt x="0" y="920"/>
                  <a:pt x="0" y="920"/>
                </a:cubicBezTo>
                <a:cubicBezTo>
                  <a:pt x="2050" y="0"/>
                  <a:pt x="2050" y="0"/>
                  <a:pt x="2050" y="0"/>
                </a:cubicBezTo>
                <a:cubicBezTo>
                  <a:pt x="3931" y="932"/>
                  <a:pt x="3931" y="932"/>
                  <a:pt x="3931" y="932"/>
                </a:cubicBezTo>
                <a:lnTo>
                  <a:pt x="3046" y="1287"/>
                </a:lnTo>
                <a:close/>
                <a:moveTo>
                  <a:pt x="2004" y="1072"/>
                </a:moveTo>
                <a:cubicBezTo>
                  <a:pt x="2598" y="1072"/>
                  <a:pt x="2929" y="1386"/>
                  <a:pt x="2929" y="1386"/>
                </a:cubicBezTo>
                <a:cubicBezTo>
                  <a:pt x="2929" y="2147"/>
                  <a:pt x="2929" y="2147"/>
                  <a:pt x="2929" y="2147"/>
                </a:cubicBezTo>
                <a:cubicBezTo>
                  <a:pt x="2929" y="2147"/>
                  <a:pt x="2586" y="2392"/>
                  <a:pt x="1957" y="2392"/>
                </a:cubicBezTo>
                <a:cubicBezTo>
                  <a:pt x="1328" y="2392"/>
                  <a:pt x="1099" y="2147"/>
                  <a:pt x="1099" y="2147"/>
                </a:cubicBezTo>
                <a:cubicBezTo>
                  <a:pt x="1099" y="1386"/>
                  <a:pt x="1099" y="1386"/>
                  <a:pt x="1099" y="1386"/>
                </a:cubicBezTo>
                <a:cubicBezTo>
                  <a:pt x="1099" y="1386"/>
                  <a:pt x="1410" y="1072"/>
                  <a:pt x="2004" y="1072"/>
                </a:cubicBezTo>
                <a:close/>
                <a:moveTo>
                  <a:pt x="1992" y="2252"/>
                </a:moveTo>
                <a:cubicBezTo>
                  <a:pt x="2404" y="2252"/>
                  <a:pt x="2738" y="2168"/>
                  <a:pt x="2738" y="2066"/>
                </a:cubicBezTo>
                <a:cubicBezTo>
                  <a:pt x="2738" y="1963"/>
                  <a:pt x="2404" y="1879"/>
                  <a:pt x="1992" y="1879"/>
                </a:cubicBezTo>
                <a:cubicBezTo>
                  <a:pt x="1581" y="1879"/>
                  <a:pt x="1247" y="1963"/>
                  <a:pt x="1247" y="2066"/>
                </a:cubicBezTo>
                <a:cubicBezTo>
                  <a:pt x="1247" y="2168"/>
                  <a:pt x="1581" y="2252"/>
                  <a:pt x="1992" y="22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3600" y="954646"/>
            <a:ext cx="10365232" cy="56285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0"/>
            <a:ext cx="12192001" cy="771550"/>
          </a:xfrm>
          <a:prstGeom prst="rect">
            <a:avLst/>
          </a:prstGeom>
          <a:solidFill>
            <a:srgbClr val="1D6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1"/>
          <p:cNvSpPr txBox="1"/>
          <p:nvPr/>
        </p:nvSpPr>
        <p:spPr>
          <a:xfrm>
            <a:off x="899592" y="123478"/>
            <a:ext cx="3855583" cy="50165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26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项目概况</a:t>
            </a:r>
            <a:endParaRPr lang="zh-CN" altLang="en-US" sz="26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KSO_Shape"/>
          <p:cNvSpPr/>
          <p:nvPr/>
        </p:nvSpPr>
        <p:spPr bwMode="auto">
          <a:xfrm>
            <a:off x="251520" y="183096"/>
            <a:ext cx="612080" cy="372430"/>
          </a:xfrm>
          <a:custGeom>
            <a:avLst/>
            <a:gdLst>
              <a:gd name="T0" fmla="*/ 1395067 w 3931"/>
              <a:gd name="T1" fmla="*/ 589725 h 2392"/>
              <a:gd name="T2" fmla="*/ 928365 w 3931"/>
              <a:gd name="T3" fmla="*/ 389484 h 2392"/>
              <a:gd name="T4" fmla="*/ 403040 w 3931"/>
              <a:gd name="T5" fmla="*/ 589725 h 2392"/>
              <a:gd name="T6" fmla="*/ 256480 w 3931"/>
              <a:gd name="T7" fmla="*/ 528782 h 2392"/>
              <a:gd name="T8" fmla="*/ 256480 w 3931"/>
              <a:gd name="T9" fmla="*/ 708403 h 2392"/>
              <a:gd name="T10" fmla="*/ 296326 w 3931"/>
              <a:gd name="T11" fmla="*/ 763389 h 2392"/>
              <a:gd name="T12" fmla="*/ 255564 w 3931"/>
              <a:gd name="T13" fmla="*/ 818375 h 2392"/>
              <a:gd name="T14" fmla="*/ 299074 w 3931"/>
              <a:gd name="T15" fmla="*/ 1011742 h 2392"/>
              <a:gd name="T16" fmla="*/ 170834 w 3931"/>
              <a:gd name="T17" fmla="*/ 1011742 h 2392"/>
              <a:gd name="T18" fmla="*/ 214802 w 3931"/>
              <a:gd name="T19" fmla="*/ 817458 h 2392"/>
              <a:gd name="T20" fmla="*/ 179078 w 3931"/>
              <a:gd name="T21" fmla="*/ 763389 h 2392"/>
              <a:gd name="T22" fmla="*/ 213428 w 3931"/>
              <a:gd name="T23" fmla="*/ 709777 h 2392"/>
              <a:gd name="T24" fmla="*/ 213428 w 3931"/>
              <a:gd name="T25" fmla="*/ 510911 h 2392"/>
              <a:gd name="T26" fmla="*/ 0 w 3931"/>
              <a:gd name="T27" fmla="*/ 421559 h 2392"/>
              <a:gd name="T28" fmla="*/ 938899 w 3931"/>
              <a:gd name="T29" fmla="*/ 0 h 2392"/>
              <a:gd name="T30" fmla="*/ 1800397 w 3931"/>
              <a:gd name="T31" fmla="*/ 427058 h 2392"/>
              <a:gd name="T32" fmla="*/ 1395067 w 3931"/>
              <a:gd name="T33" fmla="*/ 589725 h 2392"/>
              <a:gd name="T34" fmla="*/ 917831 w 3931"/>
              <a:gd name="T35" fmla="*/ 491208 h 2392"/>
              <a:gd name="T36" fmla="*/ 1341481 w 3931"/>
              <a:gd name="T37" fmla="*/ 635088 h 2392"/>
              <a:gd name="T38" fmla="*/ 1341481 w 3931"/>
              <a:gd name="T39" fmla="*/ 983791 h 2392"/>
              <a:gd name="T40" fmla="*/ 896306 w 3931"/>
              <a:gd name="T41" fmla="*/ 1096054 h 2392"/>
              <a:gd name="T42" fmla="*/ 503342 w 3931"/>
              <a:gd name="T43" fmla="*/ 983791 h 2392"/>
              <a:gd name="T44" fmla="*/ 503342 w 3931"/>
              <a:gd name="T45" fmla="*/ 635088 h 2392"/>
              <a:gd name="T46" fmla="*/ 917831 w 3931"/>
              <a:gd name="T47" fmla="*/ 491208 h 2392"/>
              <a:gd name="T48" fmla="*/ 912335 w 3931"/>
              <a:gd name="T49" fmla="*/ 1031904 h 2392"/>
              <a:gd name="T50" fmla="*/ 1254003 w 3931"/>
              <a:gd name="T51" fmla="*/ 946675 h 2392"/>
              <a:gd name="T52" fmla="*/ 912335 w 3931"/>
              <a:gd name="T53" fmla="*/ 860989 h 2392"/>
              <a:gd name="T54" fmla="*/ 571126 w 3931"/>
              <a:gd name="T55" fmla="*/ 946675 h 2392"/>
              <a:gd name="T56" fmla="*/ 912335 w 3931"/>
              <a:gd name="T57" fmla="*/ 1031904 h 239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931" h="2392">
                <a:moveTo>
                  <a:pt x="3046" y="1287"/>
                </a:moveTo>
                <a:cubicBezTo>
                  <a:pt x="3046" y="1287"/>
                  <a:pt x="2618" y="850"/>
                  <a:pt x="2027" y="850"/>
                </a:cubicBezTo>
                <a:cubicBezTo>
                  <a:pt x="1450" y="850"/>
                  <a:pt x="880" y="1287"/>
                  <a:pt x="880" y="1287"/>
                </a:cubicBezTo>
                <a:cubicBezTo>
                  <a:pt x="560" y="1154"/>
                  <a:pt x="560" y="1154"/>
                  <a:pt x="560" y="1154"/>
                </a:cubicBezTo>
                <a:cubicBezTo>
                  <a:pt x="560" y="1546"/>
                  <a:pt x="560" y="1546"/>
                  <a:pt x="560" y="1546"/>
                </a:cubicBezTo>
                <a:cubicBezTo>
                  <a:pt x="610" y="1563"/>
                  <a:pt x="647" y="1610"/>
                  <a:pt x="647" y="1666"/>
                </a:cubicBezTo>
                <a:cubicBezTo>
                  <a:pt x="647" y="1723"/>
                  <a:pt x="609" y="1769"/>
                  <a:pt x="558" y="1786"/>
                </a:cubicBezTo>
                <a:cubicBezTo>
                  <a:pt x="653" y="2208"/>
                  <a:pt x="653" y="2208"/>
                  <a:pt x="653" y="2208"/>
                </a:cubicBezTo>
                <a:cubicBezTo>
                  <a:pt x="373" y="2208"/>
                  <a:pt x="373" y="2208"/>
                  <a:pt x="373" y="2208"/>
                </a:cubicBezTo>
                <a:cubicBezTo>
                  <a:pt x="469" y="1784"/>
                  <a:pt x="469" y="1784"/>
                  <a:pt x="469" y="1784"/>
                </a:cubicBezTo>
                <a:cubicBezTo>
                  <a:pt x="423" y="1764"/>
                  <a:pt x="391" y="1719"/>
                  <a:pt x="391" y="1666"/>
                </a:cubicBezTo>
                <a:cubicBezTo>
                  <a:pt x="391" y="1614"/>
                  <a:pt x="422" y="1570"/>
                  <a:pt x="466" y="1549"/>
                </a:cubicBezTo>
                <a:cubicBezTo>
                  <a:pt x="466" y="1115"/>
                  <a:pt x="466" y="1115"/>
                  <a:pt x="466" y="1115"/>
                </a:cubicBezTo>
                <a:cubicBezTo>
                  <a:pt x="0" y="920"/>
                  <a:pt x="0" y="920"/>
                  <a:pt x="0" y="920"/>
                </a:cubicBezTo>
                <a:cubicBezTo>
                  <a:pt x="2050" y="0"/>
                  <a:pt x="2050" y="0"/>
                  <a:pt x="2050" y="0"/>
                </a:cubicBezTo>
                <a:cubicBezTo>
                  <a:pt x="3931" y="932"/>
                  <a:pt x="3931" y="932"/>
                  <a:pt x="3931" y="932"/>
                </a:cubicBezTo>
                <a:lnTo>
                  <a:pt x="3046" y="1287"/>
                </a:lnTo>
                <a:close/>
                <a:moveTo>
                  <a:pt x="2004" y="1072"/>
                </a:moveTo>
                <a:cubicBezTo>
                  <a:pt x="2598" y="1072"/>
                  <a:pt x="2929" y="1386"/>
                  <a:pt x="2929" y="1386"/>
                </a:cubicBezTo>
                <a:cubicBezTo>
                  <a:pt x="2929" y="2147"/>
                  <a:pt x="2929" y="2147"/>
                  <a:pt x="2929" y="2147"/>
                </a:cubicBezTo>
                <a:cubicBezTo>
                  <a:pt x="2929" y="2147"/>
                  <a:pt x="2586" y="2392"/>
                  <a:pt x="1957" y="2392"/>
                </a:cubicBezTo>
                <a:cubicBezTo>
                  <a:pt x="1328" y="2392"/>
                  <a:pt x="1099" y="2147"/>
                  <a:pt x="1099" y="2147"/>
                </a:cubicBezTo>
                <a:cubicBezTo>
                  <a:pt x="1099" y="1386"/>
                  <a:pt x="1099" y="1386"/>
                  <a:pt x="1099" y="1386"/>
                </a:cubicBezTo>
                <a:cubicBezTo>
                  <a:pt x="1099" y="1386"/>
                  <a:pt x="1410" y="1072"/>
                  <a:pt x="2004" y="1072"/>
                </a:cubicBezTo>
                <a:close/>
                <a:moveTo>
                  <a:pt x="1992" y="2252"/>
                </a:moveTo>
                <a:cubicBezTo>
                  <a:pt x="2404" y="2252"/>
                  <a:pt x="2738" y="2168"/>
                  <a:pt x="2738" y="2066"/>
                </a:cubicBezTo>
                <a:cubicBezTo>
                  <a:pt x="2738" y="1963"/>
                  <a:pt x="2404" y="1879"/>
                  <a:pt x="1992" y="1879"/>
                </a:cubicBezTo>
                <a:cubicBezTo>
                  <a:pt x="1581" y="1879"/>
                  <a:pt x="1247" y="1963"/>
                  <a:pt x="1247" y="2066"/>
                </a:cubicBezTo>
                <a:cubicBezTo>
                  <a:pt x="1247" y="2168"/>
                  <a:pt x="1581" y="2252"/>
                  <a:pt x="1992" y="22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" name="平行四边形 5"/>
          <p:cNvSpPr/>
          <p:nvPr/>
        </p:nvSpPr>
        <p:spPr>
          <a:xfrm rot="16200000">
            <a:off x="5140841" y="1212772"/>
            <a:ext cx="1979680" cy="2709369"/>
          </a:xfrm>
          <a:prstGeom prst="parallelogram">
            <a:avLst>
              <a:gd name="adj" fmla="val 5322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7" name="右箭头 6"/>
          <p:cNvSpPr/>
          <p:nvPr/>
        </p:nvSpPr>
        <p:spPr>
          <a:xfrm>
            <a:off x="4775992" y="1577616"/>
            <a:ext cx="3528253" cy="1152132"/>
          </a:xfrm>
          <a:prstGeom prst="rightArrow">
            <a:avLst>
              <a:gd name="adj1" fmla="val 66953"/>
              <a:gd name="adj2" fmla="val 45860"/>
            </a:avLst>
          </a:prstGeom>
          <a:solidFill>
            <a:srgbClr val="1D6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8" name="右箭头 7"/>
          <p:cNvSpPr/>
          <p:nvPr/>
        </p:nvSpPr>
        <p:spPr>
          <a:xfrm rot="10800000">
            <a:off x="3957106" y="2633966"/>
            <a:ext cx="3528253" cy="1151898"/>
          </a:xfrm>
          <a:prstGeom prst="rightArrow">
            <a:avLst>
              <a:gd name="adj1" fmla="val 66953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9" name="右箭头 8"/>
          <p:cNvSpPr/>
          <p:nvPr/>
        </p:nvSpPr>
        <p:spPr>
          <a:xfrm>
            <a:off x="4775992" y="3738513"/>
            <a:ext cx="3528253" cy="1103469"/>
          </a:xfrm>
          <a:prstGeom prst="rightArrow">
            <a:avLst>
              <a:gd name="adj1" fmla="val 66953"/>
              <a:gd name="adj2" fmla="val 50000"/>
            </a:avLst>
          </a:prstGeom>
          <a:solidFill>
            <a:srgbClr val="1D6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1" name="TextBox 31"/>
          <p:cNvSpPr txBox="1"/>
          <p:nvPr/>
        </p:nvSpPr>
        <p:spPr>
          <a:xfrm>
            <a:off x="4968013" y="1854846"/>
            <a:ext cx="251734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</a:rPr>
              <a:t>1. </a:t>
            </a:r>
            <a:r>
              <a:rPr lang="zh-CN" altLang="en-US" sz="2400" dirty="0">
                <a:solidFill>
                  <a:schemeClr val="bg1"/>
                </a:solidFill>
              </a:rPr>
              <a:t>数据预处理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32"/>
          <p:cNvSpPr txBox="1"/>
          <p:nvPr/>
        </p:nvSpPr>
        <p:spPr>
          <a:xfrm>
            <a:off x="8424398" y="1577846"/>
            <a:ext cx="3145810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对图片数据集进行标注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对标注生成的文件进行处理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生成训练集和测试集</a:t>
            </a:r>
            <a:endParaRPr lang="en-US" altLang="zh-CN" sz="2000" dirty="0"/>
          </a:p>
        </p:txBody>
      </p:sp>
      <p:sp>
        <p:nvSpPr>
          <p:cNvPr id="13" name="TextBox 33"/>
          <p:cNvSpPr txBox="1"/>
          <p:nvPr/>
        </p:nvSpPr>
        <p:spPr>
          <a:xfrm>
            <a:off x="4583971" y="2910964"/>
            <a:ext cx="24900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</a:rPr>
              <a:t>2. </a:t>
            </a:r>
            <a:r>
              <a:rPr lang="zh-CN" altLang="en-US" sz="2400" dirty="0">
                <a:solidFill>
                  <a:schemeClr val="bg1"/>
                </a:solidFill>
              </a:rPr>
              <a:t>图像分类检测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34"/>
          <p:cNvSpPr txBox="1"/>
          <p:nvPr/>
        </p:nvSpPr>
        <p:spPr>
          <a:xfrm>
            <a:off x="4968013" y="3990434"/>
            <a:ext cx="2784309" cy="410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665" dirty="0">
                <a:solidFill>
                  <a:schemeClr val="bg1"/>
                </a:solidFill>
              </a:rPr>
              <a:t>3. </a:t>
            </a:r>
            <a:r>
              <a:rPr lang="zh-CN" altLang="en-US" sz="2665" dirty="0">
                <a:solidFill>
                  <a:schemeClr val="bg1"/>
                </a:solidFill>
              </a:rPr>
              <a:t>可视化展示</a:t>
            </a:r>
            <a:endParaRPr lang="zh-CN" altLang="en-US" sz="2665" dirty="0">
              <a:solidFill>
                <a:schemeClr val="bg1"/>
              </a:solidFill>
            </a:endParaRPr>
          </a:p>
        </p:txBody>
      </p:sp>
      <p:sp>
        <p:nvSpPr>
          <p:cNvPr id="16" name="TextBox 36"/>
          <p:cNvSpPr txBox="1"/>
          <p:nvPr/>
        </p:nvSpPr>
        <p:spPr>
          <a:xfrm>
            <a:off x="251520" y="2633967"/>
            <a:ext cx="3564365" cy="21548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使用训练集对模型进行训练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测试集对模型预测效果进行评估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多次调整参数，达到效果最好的模型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zh-CN" altLang="en-US" sz="1335" dirty="0"/>
          </a:p>
        </p:txBody>
      </p:sp>
      <p:sp>
        <p:nvSpPr>
          <p:cNvPr id="20" name="TextBox 32"/>
          <p:cNvSpPr txBox="1"/>
          <p:nvPr/>
        </p:nvSpPr>
        <p:spPr>
          <a:xfrm>
            <a:off x="8304244" y="3785865"/>
            <a:ext cx="315046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dirty="0"/>
              <a:t>使用模型</a:t>
            </a:r>
            <a:r>
              <a:rPr lang="zh-CN" altLang="en-US" sz="2000"/>
              <a:t>对测试集进行</a:t>
            </a:r>
            <a:r>
              <a:rPr lang="zh-CN" altLang="en-US" sz="2000" dirty="0"/>
              <a:t>预测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展示识别效果</a:t>
            </a:r>
            <a:endParaRPr lang="en-US" altLang="zh-CN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4286250" y="2266950"/>
            <a:ext cx="0" cy="2324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679" y="2473812"/>
            <a:ext cx="1868921" cy="185497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4"/>
          <p:cNvSpPr txBox="1"/>
          <p:nvPr/>
        </p:nvSpPr>
        <p:spPr>
          <a:xfrm>
            <a:off x="4670988" y="2502375"/>
            <a:ext cx="6016061" cy="1297940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  <a:endParaRPr lang="zh-CN" altLang="en-US" sz="4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4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914900" y="3508173"/>
            <a:ext cx="216000" cy="216000"/>
          </a:xfrm>
          <a:prstGeom prst="ellipse">
            <a:avLst/>
          </a:prstGeom>
          <a:solidFill>
            <a:srgbClr val="1D6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152616" y="343150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7449053" y="3508173"/>
            <a:ext cx="216000" cy="216000"/>
          </a:xfrm>
          <a:prstGeom prst="ellipse">
            <a:avLst/>
          </a:prstGeom>
          <a:solidFill>
            <a:srgbClr val="1D6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686769" y="3431507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模型训练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ordri Tools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ri Tools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2487</Words>
  <Application>WPS 演示</Application>
  <PresentationFormat>宽屏</PresentationFormat>
  <Paragraphs>246</Paragraphs>
  <Slides>30</Slides>
  <Notes>30</Notes>
  <HiddenSlides>0</HiddenSlides>
  <MMClips>3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42" baseType="lpstr">
      <vt:lpstr>Arial</vt:lpstr>
      <vt:lpstr>宋体</vt:lpstr>
      <vt:lpstr>Wingdings</vt:lpstr>
      <vt:lpstr>微软雅黑</vt:lpstr>
      <vt:lpstr>Calibri</vt:lpstr>
      <vt:lpstr>Arial Narrow</vt:lpstr>
      <vt:lpstr>Wingdings</vt:lpstr>
      <vt:lpstr>等线</vt:lpstr>
      <vt:lpstr>Arial Unicode MS</vt:lpstr>
      <vt:lpstr>等线 Light</vt:lpstr>
      <vt:lpstr>Nordri ToolsTheme</vt:lpstr>
      <vt:lpstr>1_Nordri ToolsTheme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小二的PPT</dc:creator>
  <cp:keywords>www.51pptmoban.com</cp:keywords>
  <cp:lastModifiedBy>ZenT1</cp:lastModifiedBy>
  <cp:revision>145</cp:revision>
  <dcterms:created xsi:type="dcterms:W3CDTF">2016-09-15T10:02:00Z</dcterms:created>
  <dcterms:modified xsi:type="dcterms:W3CDTF">2019-07-02T14:06:00Z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2052-11.1.0.8806</vt:lpwstr>
  </property>
  <property fmtid="{D5CDD505-2E9C-101B-9397-08002B2CF9AE}" pid="3" name="KSORubyTemplateID">
    <vt:lpwstr>8</vt:lpwstr>
  </property>
</Properties>
</file>